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4" r:id="rId5"/>
    <p:sldMasterId id="2147483706" r:id="rId6"/>
  </p:sldMasterIdLst>
  <p:notesMasterIdLst>
    <p:notesMasterId r:id="rId35"/>
  </p:notesMasterIdLst>
  <p:handoutMasterIdLst>
    <p:handoutMasterId r:id="rId36"/>
  </p:handoutMasterIdLst>
  <p:sldIdLst>
    <p:sldId id="256" r:id="rId7"/>
    <p:sldId id="258" r:id="rId8"/>
    <p:sldId id="394" r:id="rId9"/>
    <p:sldId id="350" r:id="rId10"/>
    <p:sldId id="361" r:id="rId11"/>
    <p:sldId id="365" r:id="rId12"/>
    <p:sldId id="367" r:id="rId13"/>
    <p:sldId id="334" r:id="rId14"/>
    <p:sldId id="353" r:id="rId15"/>
    <p:sldId id="368" r:id="rId16"/>
    <p:sldId id="343" r:id="rId17"/>
    <p:sldId id="263" r:id="rId18"/>
    <p:sldId id="266" r:id="rId19"/>
    <p:sldId id="264" r:id="rId20"/>
    <p:sldId id="265" r:id="rId21"/>
    <p:sldId id="262" r:id="rId22"/>
    <p:sldId id="267" r:id="rId23"/>
    <p:sldId id="268" r:id="rId24"/>
    <p:sldId id="269" r:id="rId25"/>
    <p:sldId id="257" r:id="rId26"/>
    <p:sldId id="393" r:id="rId27"/>
    <p:sldId id="317" r:id="rId28"/>
    <p:sldId id="392" r:id="rId29"/>
    <p:sldId id="389" r:id="rId30"/>
    <p:sldId id="278" r:id="rId31"/>
    <p:sldId id="279" r:id="rId32"/>
    <p:sldId id="321" r:id="rId33"/>
    <p:sldId id="391" r:id="rId3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68" d="100"/>
          <a:sy n="68" d="100"/>
        </p:scale>
        <p:origin x="774" y="6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BDD9A4-EB08-40FB-8E88-EE9C0CFA746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GB"/>
        </a:p>
      </dgm:t>
    </dgm:pt>
    <dgm:pt modelId="{DF28EEE8-AEA8-4AA8-956D-182D9A8F57B1}">
      <dgm:prSet phldrT="[Text]" custT="1"/>
      <dgm:spPr/>
      <dgm:t>
        <a:bodyPr/>
        <a:lstStyle/>
        <a:p>
          <a:r>
            <a:rPr lang="en-GB" sz="2400" b="1" dirty="0">
              <a:solidFill>
                <a:schemeClr val="bg1"/>
              </a:solidFill>
            </a:rPr>
            <a:t>CLINICAL CASES </a:t>
          </a:r>
        </a:p>
      </dgm:t>
    </dgm:pt>
    <dgm:pt modelId="{D99222E1-DE40-43E1-A4CF-0E064D7F770C}" type="parTrans" cxnId="{C60E7852-C401-4093-A617-1EBE9568A7CA}">
      <dgm:prSet/>
      <dgm:spPr/>
      <dgm:t>
        <a:bodyPr/>
        <a:lstStyle/>
        <a:p>
          <a:endParaRPr lang="en-GB"/>
        </a:p>
      </dgm:t>
    </dgm:pt>
    <dgm:pt modelId="{A8E821C0-5D3F-4779-827D-4747929676BF}" type="sibTrans" cxnId="{C60E7852-C401-4093-A617-1EBE9568A7CA}">
      <dgm:prSet/>
      <dgm:spPr/>
      <dgm:t>
        <a:bodyPr/>
        <a:lstStyle/>
        <a:p>
          <a:endParaRPr lang="en-GB"/>
        </a:p>
      </dgm:t>
    </dgm:pt>
    <dgm:pt modelId="{90399666-6CEE-4EE8-9238-FB0776813E1F}">
      <dgm:prSet phldrT="[Text]" custT="1"/>
      <dgm:spPr>
        <a:solidFill>
          <a:srgbClr val="00B050"/>
        </a:solidFill>
      </dgm:spPr>
      <dgm:t>
        <a:bodyPr/>
        <a:lstStyle/>
        <a:p>
          <a:pPr algn="ctr"/>
          <a:endParaRPr lang="en-GB" sz="1800" dirty="0"/>
        </a:p>
        <a:p>
          <a:pPr algn="l"/>
          <a:r>
            <a:rPr lang="en-GB" sz="1800" b="1" dirty="0">
              <a:solidFill>
                <a:schemeClr val="bg1"/>
              </a:solidFill>
            </a:rPr>
            <a:t>Age </a:t>
          </a:r>
          <a:r>
            <a:rPr lang="en-GB" sz="1800" b="0" dirty="0">
              <a:solidFill>
                <a:schemeClr val="bg1"/>
              </a:solidFill>
            </a:rPr>
            <a:t>85: years </a:t>
          </a:r>
        </a:p>
        <a:p>
          <a:pPr algn="l"/>
          <a:r>
            <a:rPr lang="en-GB" sz="1800" b="1" dirty="0">
              <a:solidFill>
                <a:schemeClr val="bg1"/>
              </a:solidFill>
            </a:rPr>
            <a:t>Gender: </a:t>
          </a:r>
          <a:r>
            <a:rPr lang="en-GB" sz="1800" b="0" dirty="0">
              <a:solidFill>
                <a:schemeClr val="bg1"/>
              </a:solidFill>
            </a:rPr>
            <a:t>female </a:t>
          </a:r>
        </a:p>
        <a:p>
          <a:pPr algn="l"/>
          <a:r>
            <a:rPr lang="en-GB" sz="1800" b="1" dirty="0">
              <a:solidFill>
                <a:schemeClr val="bg1"/>
              </a:solidFill>
            </a:rPr>
            <a:t>Referred From: </a:t>
          </a:r>
          <a:r>
            <a:rPr lang="en-GB" sz="1800" b="0" dirty="0">
              <a:solidFill>
                <a:schemeClr val="bg1"/>
              </a:solidFill>
            </a:rPr>
            <a:t>111 DH</a:t>
          </a:r>
        </a:p>
        <a:p>
          <a:pPr algn="l"/>
          <a:r>
            <a:rPr lang="en-GB" sz="1800" b="1" dirty="0">
              <a:solidFill>
                <a:schemeClr val="bg1"/>
              </a:solidFill>
            </a:rPr>
            <a:t>Presenting complaint: </a:t>
          </a:r>
          <a:r>
            <a:rPr lang="en-GB" sz="1800" b="0" dirty="0">
              <a:solidFill>
                <a:schemeClr val="bg1"/>
              </a:solidFill>
            </a:rPr>
            <a:t>UTI symptoms for 1/52 unable to see GP.</a:t>
          </a:r>
          <a:endParaRPr lang="en-GB" sz="1800" b="1" dirty="0">
            <a:solidFill>
              <a:schemeClr val="bg1"/>
            </a:solidFill>
          </a:endParaRPr>
        </a:p>
        <a:p>
          <a:pPr algn="l"/>
          <a:r>
            <a:rPr lang="en-GB" sz="1800" b="1" dirty="0">
              <a:solidFill>
                <a:schemeClr val="bg1"/>
              </a:solidFill>
            </a:rPr>
            <a:t>PMH: </a:t>
          </a:r>
          <a:r>
            <a:rPr lang="en-GB" sz="1800" b="0" dirty="0">
              <a:solidFill>
                <a:schemeClr val="bg1"/>
              </a:solidFill>
            </a:rPr>
            <a:t>HTN, COPD, C/A Lung, &amp; LBBB</a:t>
          </a:r>
        </a:p>
        <a:p>
          <a:pPr algn="l"/>
          <a:r>
            <a:rPr lang="en-GB" sz="1800" b="1" dirty="0">
              <a:solidFill>
                <a:schemeClr val="bg1"/>
              </a:solidFill>
            </a:rPr>
            <a:t>IMP: </a:t>
          </a:r>
          <a:r>
            <a:rPr lang="en-GB" sz="1800" b="0" dirty="0">
              <a:solidFill>
                <a:schemeClr val="bg1"/>
              </a:solidFill>
            </a:rPr>
            <a:t>Decompensating Frailty, UTI </a:t>
          </a:r>
        </a:p>
        <a:p>
          <a:pPr algn="l"/>
          <a:r>
            <a:rPr lang="en-GB" sz="1800" b="1" dirty="0">
              <a:solidFill>
                <a:schemeClr val="bg1"/>
              </a:solidFill>
            </a:rPr>
            <a:t>Plan: </a:t>
          </a:r>
          <a:r>
            <a:rPr lang="en-GB" sz="1800" b="0" dirty="0">
              <a:solidFill>
                <a:schemeClr val="bg1"/>
              </a:solidFill>
            </a:rPr>
            <a:t>PX Nitro, red flag advice to family, Pendant alarm in property,</a:t>
          </a:r>
        </a:p>
        <a:p>
          <a:pPr algn="l"/>
          <a:r>
            <a:rPr lang="en-GB" sz="1800" b="0" dirty="0">
              <a:solidFill>
                <a:schemeClr val="bg1"/>
              </a:solidFill>
            </a:rPr>
            <a:t>C&amp;S Urine sent, GP To Review results .  </a:t>
          </a:r>
        </a:p>
        <a:p>
          <a:pPr algn="ctr"/>
          <a:endParaRPr lang="en-GB" sz="1800" dirty="0"/>
        </a:p>
      </dgm:t>
    </dgm:pt>
    <dgm:pt modelId="{3FD25AE6-2225-4F80-BF95-0594D7F7CB9B}" type="parTrans" cxnId="{A5F938BF-857E-49EF-9D67-80AEF81BB66B}">
      <dgm:prSet/>
      <dgm:spPr/>
      <dgm:t>
        <a:bodyPr/>
        <a:lstStyle/>
        <a:p>
          <a:endParaRPr lang="en-GB"/>
        </a:p>
      </dgm:t>
    </dgm:pt>
    <dgm:pt modelId="{E3C25289-4017-4E31-94B7-B1F33DB6AA27}" type="sibTrans" cxnId="{A5F938BF-857E-49EF-9D67-80AEF81BB66B}">
      <dgm:prSet/>
      <dgm:spPr/>
      <dgm:t>
        <a:bodyPr/>
        <a:lstStyle/>
        <a:p>
          <a:endParaRPr lang="en-GB"/>
        </a:p>
      </dgm:t>
    </dgm:pt>
    <dgm:pt modelId="{CB698096-46E1-4A86-B5B6-F6075A8CD830}">
      <dgm:prSet custT="1"/>
      <dgm:spPr>
        <a:solidFill>
          <a:srgbClr val="00B0F0"/>
        </a:solidFill>
      </dgm:spPr>
      <dgm:t>
        <a:bodyPr/>
        <a:lstStyle/>
        <a:p>
          <a:pPr algn="l"/>
          <a:r>
            <a:rPr lang="en-GB" sz="1800" b="1" dirty="0">
              <a:solidFill>
                <a:schemeClr val="bg1"/>
              </a:solidFill>
            </a:rPr>
            <a:t>Age: </a:t>
          </a:r>
          <a:r>
            <a:rPr lang="en-GB" sz="1800" b="0" dirty="0">
              <a:solidFill>
                <a:schemeClr val="bg1"/>
              </a:solidFill>
            </a:rPr>
            <a:t>81 Years  </a:t>
          </a:r>
        </a:p>
        <a:p>
          <a:pPr algn="l"/>
          <a:r>
            <a:rPr lang="en-GB" sz="1800" b="1" dirty="0">
              <a:solidFill>
                <a:schemeClr val="bg1"/>
              </a:solidFill>
            </a:rPr>
            <a:t>Gender: </a:t>
          </a:r>
          <a:r>
            <a:rPr lang="en-GB" sz="1800" b="0" dirty="0">
              <a:solidFill>
                <a:schemeClr val="bg1"/>
              </a:solidFill>
            </a:rPr>
            <a:t>Female</a:t>
          </a:r>
        </a:p>
        <a:p>
          <a:pPr algn="l"/>
          <a:r>
            <a:rPr lang="en-GB" sz="1800" b="1" dirty="0">
              <a:solidFill>
                <a:schemeClr val="bg1"/>
              </a:solidFill>
            </a:rPr>
            <a:t>Referred From: </a:t>
          </a:r>
          <a:r>
            <a:rPr lang="en-GB" sz="1800" b="0" dirty="0">
              <a:solidFill>
                <a:schemeClr val="bg1"/>
              </a:solidFill>
            </a:rPr>
            <a:t>111 DH </a:t>
          </a:r>
        </a:p>
        <a:p>
          <a:pPr algn="l"/>
          <a:r>
            <a:rPr lang="en-GB" sz="1800" b="1" dirty="0">
              <a:solidFill>
                <a:schemeClr val="bg1"/>
              </a:solidFill>
            </a:rPr>
            <a:t>Presenting complaint: </a:t>
          </a:r>
          <a:r>
            <a:rPr lang="en-GB" sz="1800" b="0" dirty="0">
              <a:solidFill>
                <a:schemeClr val="bg1"/>
              </a:solidFill>
            </a:rPr>
            <a:t>Swollen left Hand, without oedema, nil Injury</a:t>
          </a:r>
          <a:r>
            <a:rPr lang="en-GB" sz="1800" b="1" dirty="0">
              <a:solidFill>
                <a:schemeClr val="bg1"/>
              </a:solidFill>
            </a:rPr>
            <a:t> </a:t>
          </a:r>
        </a:p>
        <a:p>
          <a:pPr algn="l"/>
          <a:r>
            <a:rPr lang="en-GB" sz="1800" b="1" dirty="0">
              <a:solidFill>
                <a:schemeClr val="bg1"/>
              </a:solidFill>
            </a:rPr>
            <a:t>PMH: </a:t>
          </a:r>
          <a:r>
            <a:rPr lang="en-GB" sz="1800" b="0" dirty="0">
              <a:solidFill>
                <a:schemeClr val="bg1"/>
              </a:solidFill>
            </a:rPr>
            <a:t>TIA, NOF, Anaemia, COPD </a:t>
          </a:r>
          <a:endParaRPr lang="en-GB" sz="1800" b="1" dirty="0">
            <a:solidFill>
              <a:schemeClr val="bg1"/>
            </a:solidFill>
          </a:endParaRPr>
        </a:p>
        <a:p>
          <a:pPr algn="l"/>
          <a:r>
            <a:rPr lang="en-GB" sz="1800" b="1" dirty="0">
              <a:solidFill>
                <a:schemeClr val="bg1"/>
              </a:solidFill>
            </a:rPr>
            <a:t>Plan: </a:t>
          </a:r>
          <a:r>
            <a:rPr lang="en-GB" sz="1800" b="0" dirty="0">
              <a:solidFill>
                <a:schemeClr val="bg1"/>
              </a:solidFill>
            </a:rPr>
            <a:t>Increase dose of Hydroxychloroquine 300mg for 28 days help reduce inflammatory arthritis, bloods sent, GP updated to review results. </a:t>
          </a:r>
          <a:r>
            <a:rPr lang="en-GB" sz="1800" b="0" dirty="0"/>
            <a:t>  </a:t>
          </a:r>
        </a:p>
      </dgm:t>
    </dgm:pt>
    <dgm:pt modelId="{84D64DE0-0C22-4AF8-92BB-07D5326E49D1}" type="parTrans" cxnId="{658E95FE-2A10-4630-9A75-F9A7F7AE7788}">
      <dgm:prSet/>
      <dgm:spPr/>
      <dgm:t>
        <a:bodyPr/>
        <a:lstStyle/>
        <a:p>
          <a:endParaRPr lang="en-GB"/>
        </a:p>
      </dgm:t>
    </dgm:pt>
    <dgm:pt modelId="{7CD10170-A92F-4E04-8D73-0F34A05E9937}" type="sibTrans" cxnId="{658E95FE-2A10-4630-9A75-F9A7F7AE7788}">
      <dgm:prSet/>
      <dgm:spPr/>
      <dgm:t>
        <a:bodyPr/>
        <a:lstStyle/>
        <a:p>
          <a:endParaRPr lang="en-GB"/>
        </a:p>
      </dgm:t>
    </dgm:pt>
    <dgm:pt modelId="{7467647A-5CA9-400E-8BBC-B96A88D66D9D}">
      <dgm:prSet custT="1"/>
      <dgm:spPr>
        <a:solidFill>
          <a:srgbClr val="FFC000"/>
        </a:solidFill>
      </dgm:spPr>
      <dgm:t>
        <a:bodyPr/>
        <a:lstStyle/>
        <a:p>
          <a:pPr algn="l"/>
          <a:r>
            <a:rPr lang="en-GB" sz="1800" b="1" dirty="0">
              <a:solidFill>
                <a:schemeClr val="bg1"/>
              </a:solidFill>
            </a:rPr>
            <a:t>Age: </a:t>
          </a:r>
          <a:r>
            <a:rPr lang="en-GB" sz="1800" b="0" dirty="0">
              <a:solidFill>
                <a:schemeClr val="bg1"/>
              </a:solidFill>
            </a:rPr>
            <a:t>81 Years </a:t>
          </a:r>
        </a:p>
        <a:p>
          <a:pPr algn="l"/>
          <a:r>
            <a:rPr lang="en-GB" sz="1800" b="1" dirty="0">
              <a:solidFill>
                <a:schemeClr val="bg1"/>
              </a:solidFill>
            </a:rPr>
            <a:t>Gender: </a:t>
          </a:r>
          <a:r>
            <a:rPr lang="en-GB" sz="1800" b="0" dirty="0">
              <a:solidFill>
                <a:schemeClr val="bg1"/>
              </a:solidFill>
            </a:rPr>
            <a:t>Male </a:t>
          </a:r>
        </a:p>
        <a:p>
          <a:pPr algn="l"/>
          <a:r>
            <a:rPr lang="en-GB" sz="1800" b="1" dirty="0">
              <a:solidFill>
                <a:schemeClr val="bg1"/>
              </a:solidFill>
            </a:rPr>
            <a:t>Referred From: </a:t>
          </a:r>
          <a:r>
            <a:rPr lang="en-GB" sz="1800" b="0" dirty="0">
              <a:solidFill>
                <a:schemeClr val="bg1"/>
              </a:solidFill>
            </a:rPr>
            <a:t>111 DH</a:t>
          </a:r>
        </a:p>
        <a:p>
          <a:pPr algn="l"/>
          <a:r>
            <a:rPr lang="en-GB" sz="1800" b="0" dirty="0">
              <a:solidFill>
                <a:schemeClr val="bg1"/>
              </a:solidFill>
            </a:rPr>
            <a:t>Presenting complaint: Increased SOB, flushed, Mild confusion, increased effort of breathing reduced mobility, cellulitic calf hot to touch NEWS 5</a:t>
          </a:r>
        </a:p>
        <a:p>
          <a:pPr algn="l"/>
          <a:r>
            <a:rPr lang="en-GB" sz="1800" b="1" dirty="0">
              <a:solidFill>
                <a:schemeClr val="bg1"/>
              </a:solidFill>
            </a:rPr>
            <a:t>PMH: </a:t>
          </a:r>
          <a:r>
            <a:rPr lang="en-GB" sz="1800" b="0" dirty="0">
              <a:solidFill>
                <a:schemeClr val="bg1"/>
              </a:solidFill>
            </a:rPr>
            <a:t>Enlarged prostrate, MI, Hyperlipidaemia</a:t>
          </a:r>
          <a:endParaRPr lang="en-GB" sz="1800" b="1" dirty="0">
            <a:solidFill>
              <a:schemeClr val="bg1"/>
            </a:solidFill>
          </a:endParaRPr>
        </a:p>
        <a:p>
          <a:pPr algn="l"/>
          <a:r>
            <a:rPr lang="en-GB" sz="1800" b="1" dirty="0">
              <a:solidFill>
                <a:schemeClr val="bg1"/>
              </a:solidFill>
            </a:rPr>
            <a:t>Plan:</a:t>
          </a:r>
          <a:r>
            <a:rPr lang="en-GB" sz="1800" dirty="0"/>
            <a:t> </a:t>
          </a:r>
          <a:r>
            <a:rPr lang="en-GB" sz="1800" dirty="0">
              <a:solidFill>
                <a:schemeClr val="bg1"/>
              </a:solidFill>
            </a:rPr>
            <a:t>PX Doxycycline, referred to VW, Bloods &amp; sputum samples sent to lab, red flag advice given. </a:t>
          </a:r>
        </a:p>
      </dgm:t>
    </dgm:pt>
    <dgm:pt modelId="{504BBE20-3D99-49E5-9B33-1F9F3924FB7A}" type="parTrans" cxnId="{369C2CEC-1FF9-49FC-8248-B15DADB7BE51}">
      <dgm:prSet/>
      <dgm:spPr/>
      <dgm:t>
        <a:bodyPr/>
        <a:lstStyle/>
        <a:p>
          <a:endParaRPr lang="en-GB"/>
        </a:p>
      </dgm:t>
    </dgm:pt>
    <dgm:pt modelId="{1A6F009A-AAD3-46D4-89DC-519DBC198C94}" type="sibTrans" cxnId="{369C2CEC-1FF9-49FC-8248-B15DADB7BE51}">
      <dgm:prSet/>
      <dgm:spPr/>
      <dgm:t>
        <a:bodyPr/>
        <a:lstStyle/>
        <a:p>
          <a:endParaRPr lang="en-GB"/>
        </a:p>
      </dgm:t>
    </dgm:pt>
    <dgm:pt modelId="{EE5B5BAF-81DD-4DFF-AF33-62A4820A79EF}" type="pres">
      <dgm:prSet presAssocID="{19BDD9A4-EB08-40FB-8E88-EE9C0CFA7463}" presName="composite" presStyleCnt="0">
        <dgm:presLayoutVars>
          <dgm:chMax val="1"/>
          <dgm:dir/>
          <dgm:resizeHandles val="exact"/>
        </dgm:presLayoutVars>
      </dgm:prSet>
      <dgm:spPr/>
    </dgm:pt>
    <dgm:pt modelId="{ABC18F72-865A-415D-BBD0-EF1064CC8F11}" type="pres">
      <dgm:prSet presAssocID="{DF28EEE8-AEA8-4AA8-956D-182D9A8F57B1}" presName="roof" presStyleLbl="dkBgShp" presStyleIdx="0" presStyleCnt="2"/>
      <dgm:spPr/>
    </dgm:pt>
    <dgm:pt modelId="{13FDC4C1-DF70-4AFE-8200-C45FB0A38FE9}" type="pres">
      <dgm:prSet presAssocID="{DF28EEE8-AEA8-4AA8-956D-182D9A8F57B1}" presName="pillars" presStyleCnt="0"/>
      <dgm:spPr/>
    </dgm:pt>
    <dgm:pt modelId="{5FBC4B4B-94AF-4B26-A51F-F841953E77ED}" type="pres">
      <dgm:prSet presAssocID="{DF28EEE8-AEA8-4AA8-956D-182D9A8F57B1}" presName="pillar1" presStyleLbl="node1" presStyleIdx="0" presStyleCnt="3" custScaleY="119234">
        <dgm:presLayoutVars>
          <dgm:bulletEnabled val="1"/>
        </dgm:presLayoutVars>
      </dgm:prSet>
      <dgm:spPr/>
    </dgm:pt>
    <dgm:pt modelId="{1BC25D40-BA4D-42AB-958A-ECCCCEED551F}" type="pres">
      <dgm:prSet presAssocID="{7467647A-5CA9-400E-8BBC-B96A88D66D9D}" presName="pillarX" presStyleLbl="node1" presStyleIdx="1" presStyleCnt="3" custScaleY="118827">
        <dgm:presLayoutVars>
          <dgm:bulletEnabled val="1"/>
        </dgm:presLayoutVars>
      </dgm:prSet>
      <dgm:spPr/>
    </dgm:pt>
    <dgm:pt modelId="{03C89069-8F2A-4EDA-B89A-ECDE4C8CBA19}" type="pres">
      <dgm:prSet presAssocID="{CB698096-46E1-4A86-B5B6-F6075A8CD830}" presName="pillarX" presStyleLbl="node1" presStyleIdx="2" presStyleCnt="3" custScaleY="118827">
        <dgm:presLayoutVars>
          <dgm:bulletEnabled val="1"/>
        </dgm:presLayoutVars>
      </dgm:prSet>
      <dgm:spPr/>
    </dgm:pt>
    <dgm:pt modelId="{7F3EF898-838A-4246-99D1-345D446CD711}" type="pres">
      <dgm:prSet presAssocID="{DF28EEE8-AEA8-4AA8-956D-182D9A8F57B1}" presName="base" presStyleLbl="dkBgShp" presStyleIdx="1" presStyleCnt="2"/>
      <dgm:spPr/>
    </dgm:pt>
  </dgm:ptLst>
  <dgm:cxnLst>
    <dgm:cxn modelId="{6AE71005-396F-4FFF-8DCC-681B5CA3E4A0}" type="presOf" srcId="{19BDD9A4-EB08-40FB-8E88-EE9C0CFA7463}" destId="{EE5B5BAF-81DD-4DFF-AF33-62A4820A79EF}" srcOrd="0" destOrd="0" presId="urn:microsoft.com/office/officeart/2005/8/layout/hList3"/>
    <dgm:cxn modelId="{50BABE46-F2E6-446C-985F-D1E386DBE534}" type="presOf" srcId="{DF28EEE8-AEA8-4AA8-956D-182D9A8F57B1}" destId="{ABC18F72-865A-415D-BBD0-EF1064CC8F11}" srcOrd="0" destOrd="0" presId="urn:microsoft.com/office/officeart/2005/8/layout/hList3"/>
    <dgm:cxn modelId="{C60E7852-C401-4093-A617-1EBE9568A7CA}" srcId="{19BDD9A4-EB08-40FB-8E88-EE9C0CFA7463}" destId="{DF28EEE8-AEA8-4AA8-956D-182D9A8F57B1}" srcOrd="0" destOrd="0" parTransId="{D99222E1-DE40-43E1-A4CF-0E064D7F770C}" sibTransId="{A8E821C0-5D3F-4779-827D-4747929676BF}"/>
    <dgm:cxn modelId="{134B4E89-489C-4B50-A510-19A332C433CB}" type="presOf" srcId="{7467647A-5CA9-400E-8BBC-B96A88D66D9D}" destId="{1BC25D40-BA4D-42AB-958A-ECCCCEED551F}" srcOrd="0" destOrd="0" presId="urn:microsoft.com/office/officeart/2005/8/layout/hList3"/>
    <dgm:cxn modelId="{7F5596B9-0A4A-42B0-8F62-DDD25D64D7CE}" type="presOf" srcId="{CB698096-46E1-4A86-B5B6-F6075A8CD830}" destId="{03C89069-8F2A-4EDA-B89A-ECDE4C8CBA19}" srcOrd="0" destOrd="0" presId="urn:microsoft.com/office/officeart/2005/8/layout/hList3"/>
    <dgm:cxn modelId="{A5F938BF-857E-49EF-9D67-80AEF81BB66B}" srcId="{DF28EEE8-AEA8-4AA8-956D-182D9A8F57B1}" destId="{90399666-6CEE-4EE8-9238-FB0776813E1F}" srcOrd="0" destOrd="0" parTransId="{3FD25AE6-2225-4F80-BF95-0594D7F7CB9B}" sibTransId="{E3C25289-4017-4E31-94B7-B1F33DB6AA27}"/>
    <dgm:cxn modelId="{6AE372CA-1DAE-4D86-9C0A-AAF9BDA57224}" type="presOf" srcId="{90399666-6CEE-4EE8-9238-FB0776813E1F}" destId="{5FBC4B4B-94AF-4B26-A51F-F841953E77ED}" srcOrd="0" destOrd="0" presId="urn:microsoft.com/office/officeart/2005/8/layout/hList3"/>
    <dgm:cxn modelId="{369C2CEC-1FF9-49FC-8248-B15DADB7BE51}" srcId="{DF28EEE8-AEA8-4AA8-956D-182D9A8F57B1}" destId="{7467647A-5CA9-400E-8BBC-B96A88D66D9D}" srcOrd="1" destOrd="0" parTransId="{504BBE20-3D99-49E5-9B33-1F9F3924FB7A}" sibTransId="{1A6F009A-AAD3-46D4-89DC-519DBC198C94}"/>
    <dgm:cxn modelId="{658E95FE-2A10-4630-9A75-F9A7F7AE7788}" srcId="{DF28EEE8-AEA8-4AA8-956D-182D9A8F57B1}" destId="{CB698096-46E1-4A86-B5B6-F6075A8CD830}" srcOrd="2" destOrd="0" parTransId="{84D64DE0-0C22-4AF8-92BB-07D5326E49D1}" sibTransId="{7CD10170-A92F-4E04-8D73-0F34A05E9937}"/>
    <dgm:cxn modelId="{29FE8EDD-7AFC-4D68-B721-90451C3F4D26}" type="presParOf" srcId="{EE5B5BAF-81DD-4DFF-AF33-62A4820A79EF}" destId="{ABC18F72-865A-415D-BBD0-EF1064CC8F11}" srcOrd="0" destOrd="0" presId="urn:microsoft.com/office/officeart/2005/8/layout/hList3"/>
    <dgm:cxn modelId="{2AA3C249-7894-4952-BAFC-9D688AD1DE8A}" type="presParOf" srcId="{EE5B5BAF-81DD-4DFF-AF33-62A4820A79EF}" destId="{13FDC4C1-DF70-4AFE-8200-C45FB0A38FE9}" srcOrd="1" destOrd="0" presId="urn:microsoft.com/office/officeart/2005/8/layout/hList3"/>
    <dgm:cxn modelId="{73818F72-D7EC-4155-9465-1081E317AE2F}" type="presParOf" srcId="{13FDC4C1-DF70-4AFE-8200-C45FB0A38FE9}" destId="{5FBC4B4B-94AF-4B26-A51F-F841953E77ED}" srcOrd="0" destOrd="0" presId="urn:microsoft.com/office/officeart/2005/8/layout/hList3"/>
    <dgm:cxn modelId="{FCC88FB9-2D96-44D8-91B0-54CED7BB11C7}" type="presParOf" srcId="{13FDC4C1-DF70-4AFE-8200-C45FB0A38FE9}" destId="{1BC25D40-BA4D-42AB-958A-ECCCCEED551F}" srcOrd="1" destOrd="0" presId="urn:microsoft.com/office/officeart/2005/8/layout/hList3"/>
    <dgm:cxn modelId="{CE3DF14B-E9AC-4ACF-8E49-FA9B7B3B5A84}" type="presParOf" srcId="{13FDC4C1-DF70-4AFE-8200-C45FB0A38FE9}" destId="{03C89069-8F2A-4EDA-B89A-ECDE4C8CBA19}" srcOrd="2" destOrd="0" presId="urn:microsoft.com/office/officeart/2005/8/layout/hList3"/>
    <dgm:cxn modelId="{684EBE37-6B4C-43A2-B1C5-88F88F56886F}" type="presParOf" srcId="{EE5B5BAF-81DD-4DFF-AF33-62A4820A79EF}" destId="{7F3EF898-838A-4246-99D1-345D446CD711}"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18F72-865A-415D-BBD0-EF1064CC8F11}">
      <dsp:nvSpPr>
        <dsp:cNvPr id="0" name=""/>
        <dsp:cNvSpPr/>
      </dsp:nvSpPr>
      <dsp:spPr>
        <a:xfrm>
          <a:off x="0" y="0"/>
          <a:ext cx="10981592" cy="164381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CLINICAL CASES </a:t>
          </a:r>
        </a:p>
      </dsp:txBody>
      <dsp:txXfrm>
        <a:off x="0" y="0"/>
        <a:ext cx="10981592" cy="1643810"/>
      </dsp:txXfrm>
    </dsp:sp>
    <dsp:sp modelId="{5FBC4B4B-94AF-4B26-A51F-F841953E77ED}">
      <dsp:nvSpPr>
        <dsp:cNvPr id="0" name=""/>
        <dsp:cNvSpPr/>
      </dsp:nvSpPr>
      <dsp:spPr>
        <a:xfrm>
          <a:off x="5362" y="1311831"/>
          <a:ext cx="3656955" cy="4115959"/>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b="1" kern="1200" dirty="0">
              <a:solidFill>
                <a:schemeClr val="bg1"/>
              </a:solidFill>
            </a:rPr>
            <a:t>Age </a:t>
          </a:r>
          <a:r>
            <a:rPr lang="en-GB" sz="1800" b="0" kern="1200" dirty="0">
              <a:solidFill>
                <a:schemeClr val="bg1"/>
              </a:solidFill>
            </a:rPr>
            <a:t>85: years </a:t>
          </a:r>
        </a:p>
        <a:p>
          <a:pPr marL="0" lvl="0" indent="0" algn="l" defTabSz="800100">
            <a:lnSpc>
              <a:spcPct val="90000"/>
            </a:lnSpc>
            <a:spcBef>
              <a:spcPct val="0"/>
            </a:spcBef>
            <a:spcAft>
              <a:spcPct val="35000"/>
            </a:spcAft>
            <a:buNone/>
          </a:pPr>
          <a:r>
            <a:rPr lang="en-GB" sz="1800" b="1" kern="1200" dirty="0">
              <a:solidFill>
                <a:schemeClr val="bg1"/>
              </a:solidFill>
            </a:rPr>
            <a:t>Gender: </a:t>
          </a:r>
          <a:r>
            <a:rPr lang="en-GB" sz="1800" b="0" kern="1200" dirty="0">
              <a:solidFill>
                <a:schemeClr val="bg1"/>
              </a:solidFill>
            </a:rPr>
            <a:t>female </a:t>
          </a:r>
        </a:p>
        <a:p>
          <a:pPr marL="0" lvl="0" indent="0" algn="l" defTabSz="800100">
            <a:lnSpc>
              <a:spcPct val="90000"/>
            </a:lnSpc>
            <a:spcBef>
              <a:spcPct val="0"/>
            </a:spcBef>
            <a:spcAft>
              <a:spcPct val="35000"/>
            </a:spcAft>
            <a:buNone/>
          </a:pPr>
          <a:r>
            <a:rPr lang="en-GB" sz="1800" b="1" kern="1200" dirty="0">
              <a:solidFill>
                <a:schemeClr val="bg1"/>
              </a:solidFill>
            </a:rPr>
            <a:t>Referred From: </a:t>
          </a:r>
          <a:r>
            <a:rPr lang="en-GB" sz="1800" b="0" kern="1200" dirty="0">
              <a:solidFill>
                <a:schemeClr val="bg1"/>
              </a:solidFill>
            </a:rPr>
            <a:t>111 DH</a:t>
          </a:r>
        </a:p>
        <a:p>
          <a:pPr marL="0" lvl="0" indent="0" algn="l" defTabSz="800100">
            <a:lnSpc>
              <a:spcPct val="90000"/>
            </a:lnSpc>
            <a:spcBef>
              <a:spcPct val="0"/>
            </a:spcBef>
            <a:spcAft>
              <a:spcPct val="35000"/>
            </a:spcAft>
            <a:buNone/>
          </a:pPr>
          <a:r>
            <a:rPr lang="en-GB" sz="1800" b="1" kern="1200" dirty="0">
              <a:solidFill>
                <a:schemeClr val="bg1"/>
              </a:solidFill>
            </a:rPr>
            <a:t>Presenting complaint: </a:t>
          </a:r>
          <a:r>
            <a:rPr lang="en-GB" sz="1800" b="0" kern="1200" dirty="0">
              <a:solidFill>
                <a:schemeClr val="bg1"/>
              </a:solidFill>
            </a:rPr>
            <a:t>UTI symptoms for 1/52 unable to see GP.</a:t>
          </a:r>
          <a:endParaRPr lang="en-GB" sz="1800" b="1" kern="1200" dirty="0">
            <a:solidFill>
              <a:schemeClr val="bg1"/>
            </a:solidFill>
          </a:endParaRPr>
        </a:p>
        <a:p>
          <a:pPr marL="0" lvl="0" indent="0" algn="l" defTabSz="800100">
            <a:lnSpc>
              <a:spcPct val="90000"/>
            </a:lnSpc>
            <a:spcBef>
              <a:spcPct val="0"/>
            </a:spcBef>
            <a:spcAft>
              <a:spcPct val="35000"/>
            </a:spcAft>
            <a:buNone/>
          </a:pPr>
          <a:r>
            <a:rPr lang="en-GB" sz="1800" b="1" kern="1200" dirty="0">
              <a:solidFill>
                <a:schemeClr val="bg1"/>
              </a:solidFill>
            </a:rPr>
            <a:t>PMH: </a:t>
          </a:r>
          <a:r>
            <a:rPr lang="en-GB" sz="1800" b="0" kern="1200" dirty="0">
              <a:solidFill>
                <a:schemeClr val="bg1"/>
              </a:solidFill>
            </a:rPr>
            <a:t>HTN, COPD, C/A Lung, &amp; LBBB</a:t>
          </a:r>
        </a:p>
        <a:p>
          <a:pPr marL="0" lvl="0" indent="0" algn="l" defTabSz="800100">
            <a:lnSpc>
              <a:spcPct val="90000"/>
            </a:lnSpc>
            <a:spcBef>
              <a:spcPct val="0"/>
            </a:spcBef>
            <a:spcAft>
              <a:spcPct val="35000"/>
            </a:spcAft>
            <a:buNone/>
          </a:pPr>
          <a:r>
            <a:rPr lang="en-GB" sz="1800" b="1" kern="1200" dirty="0">
              <a:solidFill>
                <a:schemeClr val="bg1"/>
              </a:solidFill>
            </a:rPr>
            <a:t>IMP: </a:t>
          </a:r>
          <a:r>
            <a:rPr lang="en-GB" sz="1800" b="0" kern="1200" dirty="0">
              <a:solidFill>
                <a:schemeClr val="bg1"/>
              </a:solidFill>
            </a:rPr>
            <a:t>Decompensating Frailty, UTI </a:t>
          </a:r>
        </a:p>
        <a:p>
          <a:pPr marL="0" lvl="0" indent="0" algn="l" defTabSz="800100">
            <a:lnSpc>
              <a:spcPct val="90000"/>
            </a:lnSpc>
            <a:spcBef>
              <a:spcPct val="0"/>
            </a:spcBef>
            <a:spcAft>
              <a:spcPct val="35000"/>
            </a:spcAft>
            <a:buNone/>
          </a:pPr>
          <a:r>
            <a:rPr lang="en-GB" sz="1800" b="1" kern="1200" dirty="0">
              <a:solidFill>
                <a:schemeClr val="bg1"/>
              </a:solidFill>
            </a:rPr>
            <a:t>Plan: </a:t>
          </a:r>
          <a:r>
            <a:rPr lang="en-GB" sz="1800" b="0" kern="1200" dirty="0">
              <a:solidFill>
                <a:schemeClr val="bg1"/>
              </a:solidFill>
            </a:rPr>
            <a:t>PX Nitro, red flag advice to family, Pendant alarm in property,</a:t>
          </a:r>
        </a:p>
        <a:p>
          <a:pPr marL="0" lvl="0" indent="0" algn="l" defTabSz="800100">
            <a:lnSpc>
              <a:spcPct val="90000"/>
            </a:lnSpc>
            <a:spcBef>
              <a:spcPct val="0"/>
            </a:spcBef>
            <a:spcAft>
              <a:spcPct val="35000"/>
            </a:spcAft>
            <a:buNone/>
          </a:pPr>
          <a:r>
            <a:rPr lang="en-GB" sz="1800" b="0" kern="1200" dirty="0">
              <a:solidFill>
                <a:schemeClr val="bg1"/>
              </a:solidFill>
            </a:rPr>
            <a:t>C&amp;S Urine sent, GP To Review results .  </a:t>
          </a:r>
        </a:p>
        <a:p>
          <a:pPr marL="0" lvl="0" indent="0" algn="ctr" defTabSz="800100">
            <a:lnSpc>
              <a:spcPct val="90000"/>
            </a:lnSpc>
            <a:spcBef>
              <a:spcPct val="0"/>
            </a:spcBef>
            <a:spcAft>
              <a:spcPct val="35000"/>
            </a:spcAft>
            <a:buNone/>
          </a:pPr>
          <a:endParaRPr lang="en-GB" sz="1800" kern="1200" dirty="0"/>
        </a:p>
      </dsp:txBody>
      <dsp:txXfrm>
        <a:off x="5362" y="1311831"/>
        <a:ext cx="3656955" cy="4115959"/>
      </dsp:txXfrm>
    </dsp:sp>
    <dsp:sp modelId="{1BC25D40-BA4D-42AB-958A-ECCCCEED551F}">
      <dsp:nvSpPr>
        <dsp:cNvPr id="0" name=""/>
        <dsp:cNvSpPr/>
      </dsp:nvSpPr>
      <dsp:spPr>
        <a:xfrm>
          <a:off x="3662318" y="1318855"/>
          <a:ext cx="3656955" cy="410190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Age: </a:t>
          </a:r>
          <a:r>
            <a:rPr lang="en-GB" sz="1800" b="0" kern="1200" dirty="0">
              <a:solidFill>
                <a:schemeClr val="bg1"/>
              </a:solidFill>
            </a:rPr>
            <a:t>81 Years </a:t>
          </a:r>
        </a:p>
        <a:p>
          <a:pPr marL="0" lvl="0" indent="0" algn="l" defTabSz="800100">
            <a:lnSpc>
              <a:spcPct val="90000"/>
            </a:lnSpc>
            <a:spcBef>
              <a:spcPct val="0"/>
            </a:spcBef>
            <a:spcAft>
              <a:spcPct val="35000"/>
            </a:spcAft>
            <a:buNone/>
          </a:pPr>
          <a:r>
            <a:rPr lang="en-GB" sz="1800" b="1" kern="1200" dirty="0">
              <a:solidFill>
                <a:schemeClr val="bg1"/>
              </a:solidFill>
            </a:rPr>
            <a:t>Gender: </a:t>
          </a:r>
          <a:r>
            <a:rPr lang="en-GB" sz="1800" b="0" kern="1200" dirty="0">
              <a:solidFill>
                <a:schemeClr val="bg1"/>
              </a:solidFill>
            </a:rPr>
            <a:t>Male </a:t>
          </a:r>
        </a:p>
        <a:p>
          <a:pPr marL="0" lvl="0" indent="0" algn="l" defTabSz="800100">
            <a:lnSpc>
              <a:spcPct val="90000"/>
            </a:lnSpc>
            <a:spcBef>
              <a:spcPct val="0"/>
            </a:spcBef>
            <a:spcAft>
              <a:spcPct val="35000"/>
            </a:spcAft>
            <a:buNone/>
          </a:pPr>
          <a:r>
            <a:rPr lang="en-GB" sz="1800" b="1" kern="1200" dirty="0">
              <a:solidFill>
                <a:schemeClr val="bg1"/>
              </a:solidFill>
            </a:rPr>
            <a:t>Referred From: </a:t>
          </a:r>
          <a:r>
            <a:rPr lang="en-GB" sz="1800" b="0" kern="1200" dirty="0">
              <a:solidFill>
                <a:schemeClr val="bg1"/>
              </a:solidFill>
            </a:rPr>
            <a:t>111 DH</a:t>
          </a:r>
        </a:p>
        <a:p>
          <a:pPr marL="0" lvl="0" indent="0" algn="l" defTabSz="800100">
            <a:lnSpc>
              <a:spcPct val="90000"/>
            </a:lnSpc>
            <a:spcBef>
              <a:spcPct val="0"/>
            </a:spcBef>
            <a:spcAft>
              <a:spcPct val="35000"/>
            </a:spcAft>
            <a:buNone/>
          </a:pPr>
          <a:r>
            <a:rPr lang="en-GB" sz="1800" b="0" kern="1200" dirty="0">
              <a:solidFill>
                <a:schemeClr val="bg1"/>
              </a:solidFill>
            </a:rPr>
            <a:t>Presenting complaint: Increased SOB, flushed, Mild confusion, increased effort of breathing reduced mobility, cellulitic calf hot to touch NEWS 5</a:t>
          </a:r>
        </a:p>
        <a:p>
          <a:pPr marL="0" lvl="0" indent="0" algn="l" defTabSz="800100">
            <a:lnSpc>
              <a:spcPct val="90000"/>
            </a:lnSpc>
            <a:spcBef>
              <a:spcPct val="0"/>
            </a:spcBef>
            <a:spcAft>
              <a:spcPct val="35000"/>
            </a:spcAft>
            <a:buNone/>
          </a:pPr>
          <a:r>
            <a:rPr lang="en-GB" sz="1800" b="1" kern="1200" dirty="0">
              <a:solidFill>
                <a:schemeClr val="bg1"/>
              </a:solidFill>
            </a:rPr>
            <a:t>PMH: </a:t>
          </a:r>
          <a:r>
            <a:rPr lang="en-GB" sz="1800" b="0" kern="1200" dirty="0">
              <a:solidFill>
                <a:schemeClr val="bg1"/>
              </a:solidFill>
            </a:rPr>
            <a:t>Enlarged prostrate, MI, Hyperlipidaemia</a:t>
          </a:r>
          <a:endParaRPr lang="en-GB" sz="1800" b="1" kern="1200" dirty="0">
            <a:solidFill>
              <a:schemeClr val="bg1"/>
            </a:solidFill>
          </a:endParaRPr>
        </a:p>
        <a:p>
          <a:pPr marL="0" lvl="0" indent="0" algn="l" defTabSz="800100">
            <a:lnSpc>
              <a:spcPct val="90000"/>
            </a:lnSpc>
            <a:spcBef>
              <a:spcPct val="0"/>
            </a:spcBef>
            <a:spcAft>
              <a:spcPct val="35000"/>
            </a:spcAft>
            <a:buNone/>
          </a:pPr>
          <a:r>
            <a:rPr lang="en-GB" sz="1800" b="1" kern="1200" dirty="0">
              <a:solidFill>
                <a:schemeClr val="bg1"/>
              </a:solidFill>
            </a:rPr>
            <a:t>Plan:</a:t>
          </a:r>
          <a:r>
            <a:rPr lang="en-GB" sz="1800" kern="1200" dirty="0"/>
            <a:t> </a:t>
          </a:r>
          <a:r>
            <a:rPr lang="en-GB" sz="1800" kern="1200" dirty="0">
              <a:solidFill>
                <a:schemeClr val="bg1"/>
              </a:solidFill>
            </a:rPr>
            <a:t>PX Doxycycline, referred to VW, Bloods &amp; sputum samples sent to lab, red flag advice given. </a:t>
          </a:r>
        </a:p>
      </dsp:txBody>
      <dsp:txXfrm>
        <a:off x="3662318" y="1318855"/>
        <a:ext cx="3656955" cy="4101909"/>
      </dsp:txXfrm>
    </dsp:sp>
    <dsp:sp modelId="{03C89069-8F2A-4EDA-B89A-ECDE4C8CBA19}">
      <dsp:nvSpPr>
        <dsp:cNvPr id="0" name=""/>
        <dsp:cNvSpPr/>
      </dsp:nvSpPr>
      <dsp:spPr>
        <a:xfrm>
          <a:off x="7319273" y="1318855"/>
          <a:ext cx="3656955" cy="410190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Age: </a:t>
          </a:r>
          <a:r>
            <a:rPr lang="en-GB" sz="1800" b="0" kern="1200" dirty="0">
              <a:solidFill>
                <a:schemeClr val="bg1"/>
              </a:solidFill>
            </a:rPr>
            <a:t>81 Years  </a:t>
          </a:r>
        </a:p>
        <a:p>
          <a:pPr marL="0" lvl="0" indent="0" algn="l" defTabSz="800100">
            <a:lnSpc>
              <a:spcPct val="90000"/>
            </a:lnSpc>
            <a:spcBef>
              <a:spcPct val="0"/>
            </a:spcBef>
            <a:spcAft>
              <a:spcPct val="35000"/>
            </a:spcAft>
            <a:buNone/>
          </a:pPr>
          <a:r>
            <a:rPr lang="en-GB" sz="1800" b="1" kern="1200" dirty="0">
              <a:solidFill>
                <a:schemeClr val="bg1"/>
              </a:solidFill>
            </a:rPr>
            <a:t>Gender: </a:t>
          </a:r>
          <a:r>
            <a:rPr lang="en-GB" sz="1800" b="0" kern="1200" dirty="0">
              <a:solidFill>
                <a:schemeClr val="bg1"/>
              </a:solidFill>
            </a:rPr>
            <a:t>Female</a:t>
          </a:r>
        </a:p>
        <a:p>
          <a:pPr marL="0" lvl="0" indent="0" algn="l" defTabSz="800100">
            <a:lnSpc>
              <a:spcPct val="90000"/>
            </a:lnSpc>
            <a:spcBef>
              <a:spcPct val="0"/>
            </a:spcBef>
            <a:spcAft>
              <a:spcPct val="35000"/>
            </a:spcAft>
            <a:buNone/>
          </a:pPr>
          <a:r>
            <a:rPr lang="en-GB" sz="1800" b="1" kern="1200" dirty="0">
              <a:solidFill>
                <a:schemeClr val="bg1"/>
              </a:solidFill>
            </a:rPr>
            <a:t>Referred From: </a:t>
          </a:r>
          <a:r>
            <a:rPr lang="en-GB" sz="1800" b="0" kern="1200" dirty="0">
              <a:solidFill>
                <a:schemeClr val="bg1"/>
              </a:solidFill>
            </a:rPr>
            <a:t>111 DH </a:t>
          </a:r>
        </a:p>
        <a:p>
          <a:pPr marL="0" lvl="0" indent="0" algn="l" defTabSz="800100">
            <a:lnSpc>
              <a:spcPct val="90000"/>
            </a:lnSpc>
            <a:spcBef>
              <a:spcPct val="0"/>
            </a:spcBef>
            <a:spcAft>
              <a:spcPct val="35000"/>
            </a:spcAft>
            <a:buNone/>
          </a:pPr>
          <a:r>
            <a:rPr lang="en-GB" sz="1800" b="1" kern="1200" dirty="0">
              <a:solidFill>
                <a:schemeClr val="bg1"/>
              </a:solidFill>
            </a:rPr>
            <a:t>Presenting complaint: </a:t>
          </a:r>
          <a:r>
            <a:rPr lang="en-GB" sz="1800" b="0" kern="1200" dirty="0">
              <a:solidFill>
                <a:schemeClr val="bg1"/>
              </a:solidFill>
            </a:rPr>
            <a:t>Swollen left Hand, without oedema, nil Injury</a:t>
          </a:r>
          <a:r>
            <a:rPr lang="en-GB" sz="1800" b="1" kern="1200" dirty="0">
              <a:solidFill>
                <a:schemeClr val="bg1"/>
              </a:solidFill>
            </a:rPr>
            <a:t> </a:t>
          </a:r>
        </a:p>
        <a:p>
          <a:pPr marL="0" lvl="0" indent="0" algn="l" defTabSz="800100">
            <a:lnSpc>
              <a:spcPct val="90000"/>
            </a:lnSpc>
            <a:spcBef>
              <a:spcPct val="0"/>
            </a:spcBef>
            <a:spcAft>
              <a:spcPct val="35000"/>
            </a:spcAft>
            <a:buNone/>
          </a:pPr>
          <a:r>
            <a:rPr lang="en-GB" sz="1800" b="1" kern="1200" dirty="0">
              <a:solidFill>
                <a:schemeClr val="bg1"/>
              </a:solidFill>
            </a:rPr>
            <a:t>PMH: </a:t>
          </a:r>
          <a:r>
            <a:rPr lang="en-GB" sz="1800" b="0" kern="1200" dirty="0">
              <a:solidFill>
                <a:schemeClr val="bg1"/>
              </a:solidFill>
            </a:rPr>
            <a:t>TIA, NOF, Anaemia, COPD </a:t>
          </a:r>
          <a:endParaRPr lang="en-GB" sz="1800" b="1" kern="1200" dirty="0">
            <a:solidFill>
              <a:schemeClr val="bg1"/>
            </a:solidFill>
          </a:endParaRPr>
        </a:p>
        <a:p>
          <a:pPr marL="0" lvl="0" indent="0" algn="l" defTabSz="800100">
            <a:lnSpc>
              <a:spcPct val="90000"/>
            </a:lnSpc>
            <a:spcBef>
              <a:spcPct val="0"/>
            </a:spcBef>
            <a:spcAft>
              <a:spcPct val="35000"/>
            </a:spcAft>
            <a:buNone/>
          </a:pPr>
          <a:r>
            <a:rPr lang="en-GB" sz="1800" b="1" kern="1200" dirty="0">
              <a:solidFill>
                <a:schemeClr val="bg1"/>
              </a:solidFill>
            </a:rPr>
            <a:t>Plan: </a:t>
          </a:r>
          <a:r>
            <a:rPr lang="en-GB" sz="1800" b="0" kern="1200" dirty="0">
              <a:solidFill>
                <a:schemeClr val="bg1"/>
              </a:solidFill>
            </a:rPr>
            <a:t>Increase dose of Hydroxychloroquine 300mg for 28 days help reduce inflammatory arthritis, bloods sent, GP updated to review results. </a:t>
          </a:r>
          <a:r>
            <a:rPr lang="en-GB" sz="1800" b="0" kern="1200" dirty="0"/>
            <a:t>  </a:t>
          </a:r>
        </a:p>
      </dsp:txBody>
      <dsp:txXfrm>
        <a:off x="7319273" y="1318855"/>
        <a:ext cx="3656955" cy="4101909"/>
      </dsp:txXfrm>
    </dsp:sp>
    <dsp:sp modelId="{7F3EF898-838A-4246-99D1-345D446CD711}">
      <dsp:nvSpPr>
        <dsp:cNvPr id="0" name=""/>
        <dsp:cNvSpPr/>
      </dsp:nvSpPr>
      <dsp:spPr>
        <a:xfrm>
          <a:off x="0" y="5095811"/>
          <a:ext cx="10981592" cy="3835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16/02/2024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NMP everyday and, all RN ACA skills, all team compliant with NEWS2 and sepsis screening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30E9-62F4-446B-820D-DF0248BB3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738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the demographics – transfer the referrer to UCR NMP on everyday  clinical coordinator and escalation clinician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30E9-62F4-446B-820D-DF0248BB3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38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30E9-62F4-446B-820D-DF0248BB3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62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&amp; onward referrals to neighbourhood ANP and GP informed of the intervention and the patient was aware she could self refer to the team in the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30E9-62F4-446B-820D-DF0248BB3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703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5657D3-E8CC-402E-9DD0-BFC4FEBDA829}"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16/02/2024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7B592-45D3-43FD-9CAB-CF71C4EA4E88}"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16/02/2024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550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BD0D2D7-C33C-454C-BB95-A55C1C66958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83082-EA5C-4909-9BC1-11E6110F3D9A}"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16/02/2024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5</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299158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00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8</a:t>
            </a:fld>
            <a:endParaRPr lang="en-GB"/>
          </a:p>
        </p:txBody>
      </p:sp>
    </p:spTree>
    <p:extLst>
      <p:ext uri="{BB962C8B-B14F-4D97-AF65-F5344CB8AC3E}">
        <p14:creationId xmlns:p14="http://schemas.microsoft.com/office/powerpoint/2010/main" val="4285802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9</a:t>
            </a:fld>
            <a:endParaRPr lang="en-GB"/>
          </a:p>
        </p:txBody>
      </p:sp>
    </p:spTree>
    <p:extLst>
      <p:ext uri="{BB962C8B-B14F-4D97-AF65-F5344CB8AC3E}">
        <p14:creationId xmlns:p14="http://schemas.microsoft.com/office/powerpoint/2010/main" val="409622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4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11</a:t>
            </a:fld>
            <a:endParaRPr lang="en-GB"/>
          </a:p>
        </p:txBody>
      </p:sp>
    </p:spTree>
    <p:extLst>
      <p:ext uri="{BB962C8B-B14F-4D97-AF65-F5344CB8AC3E}">
        <p14:creationId xmlns:p14="http://schemas.microsoft.com/office/powerpoint/2010/main" val="1823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 pts referred to ICS and self referrals if had intervention previously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30E9-62F4-446B-820D-DF0248BB36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GB"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16 February, 2024</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16 February, 2024</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16 February, 2024</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GB"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E5E30-D81E-99E5-5563-CE5CAEA86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27EBCD-A2CE-7096-72E1-A0277DC45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78B998-96C5-AD5D-A12A-592D881D56B2}"/>
              </a:ext>
            </a:extLst>
          </p:cNvPr>
          <p:cNvSpPr>
            <a:spLocks noGrp="1"/>
          </p:cNvSpPr>
          <p:nvPr>
            <p:ph type="dt" sz="half" idx="10"/>
          </p:nvPr>
        </p:nvSpPr>
        <p:spPr/>
        <p:txBody>
          <a:bodyPr/>
          <a:lstStyle/>
          <a:p>
            <a:fld id="{713C904B-F69E-4E47-A82D-B663D3256606}" type="datetimeFigureOut">
              <a:rPr lang="en-GB" smtClean="0"/>
              <a:t>16/02/2024</a:t>
            </a:fld>
            <a:endParaRPr lang="en-GB"/>
          </a:p>
        </p:txBody>
      </p:sp>
      <p:sp>
        <p:nvSpPr>
          <p:cNvPr id="5" name="Footer Placeholder 4">
            <a:extLst>
              <a:ext uri="{FF2B5EF4-FFF2-40B4-BE49-F238E27FC236}">
                <a16:creationId xmlns:a16="http://schemas.microsoft.com/office/drawing/2014/main" id="{FAE57D30-59D2-FB08-C62D-7327DDC9D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2A57F-2557-7079-86A0-7B9127F0A85C}"/>
              </a:ext>
            </a:extLst>
          </p:cNvPr>
          <p:cNvSpPr>
            <a:spLocks noGrp="1"/>
          </p:cNvSpPr>
          <p:nvPr>
            <p:ph type="sldNum" sz="quarter" idx="12"/>
          </p:nvPr>
        </p:nvSpPr>
        <p:spPr/>
        <p:txBody>
          <a:bodyPr/>
          <a:lstStyle/>
          <a:p>
            <a:fld id="{6D74FB99-C119-42D1-AF07-D8A9D8E22B5C}" type="slidenum">
              <a:rPr lang="en-GB" smtClean="0"/>
              <a:t>‹#›</a:t>
            </a:fld>
            <a:endParaRPr lang="en-GB"/>
          </a:p>
        </p:txBody>
      </p:sp>
    </p:spTree>
    <p:extLst>
      <p:ext uri="{BB962C8B-B14F-4D97-AF65-F5344CB8AC3E}">
        <p14:creationId xmlns:p14="http://schemas.microsoft.com/office/powerpoint/2010/main" val="12480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280F-BAD5-A278-1266-1645B1E0F8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1AB43B-CC9D-B876-D15D-FD9CD9357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A9381D-BAB2-8E3D-D701-1FDBB29435EB}"/>
              </a:ext>
            </a:extLst>
          </p:cNvPr>
          <p:cNvSpPr>
            <a:spLocks noGrp="1"/>
          </p:cNvSpPr>
          <p:nvPr>
            <p:ph type="dt" sz="half" idx="10"/>
          </p:nvPr>
        </p:nvSpPr>
        <p:spPr/>
        <p:txBody>
          <a:bodyPr/>
          <a:lstStyle/>
          <a:p>
            <a:fld id="{713C904B-F69E-4E47-A82D-B663D3256606}" type="datetimeFigureOut">
              <a:rPr lang="en-GB" smtClean="0"/>
              <a:t>16/02/2024</a:t>
            </a:fld>
            <a:endParaRPr lang="en-GB"/>
          </a:p>
        </p:txBody>
      </p:sp>
      <p:sp>
        <p:nvSpPr>
          <p:cNvPr id="5" name="Footer Placeholder 4">
            <a:extLst>
              <a:ext uri="{FF2B5EF4-FFF2-40B4-BE49-F238E27FC236}">
                <a16:creationId xmlns:a16="http://schemas.microsoft.com/office/drawing/2014/main" id="{306C4881-3AF9-7B41-7B53-FAD4B73F5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A475E-DD39-41CF-DD9B-47ABAE7EE7A9}"/>
              </a:ext>
            </a:extLst>
          </p:cNvPr>
          <p:cNvSpPr>
            <a:spLocks noGrp="1"/>
          </p:cNvSpPr>
          <p:nvPr>
            <p:ph type="sldNum" sz="quarter" idx="12"/>
          </p:nvPr>
        </p:nvSpPr>
        <p:spPr/>
        <p:txBody>
          <a:bodyPr/>
          <a:lstStyle/>
          <a:p>
            <a:fld id="{6D74FB99-C119-42D1-AF07-D8A9D8E22B5C}" type="slidenum">
              <a:rPr lang="en-GB" smtClean="0"/>
              <a:t>‹#›</a:t>
            </a:fld>
            <a:endParaRPr lang="en-GB"/>
          </a:p>
        </p:txBody>
      </p:sp>
    </p:spTree>
    <p:extLst>
      <p:ext uri="{BB962C8B-B14F-4D97-AF65-F5344CB8AC3E}">
        <p14:creationId xmlns:p14="http://schemas.microsoft.com/office/powerpoint/2010/main" val="176924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11" descr="white_background_strapline.ps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984" y="6199189"/>
            <a:ext cx="2402416"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21"/>
          <p:cNvSpPr>
            <a:spLocks noGrp="1"/>
          </p:cNvSpPr>
          <p:nvPr>
            <p:ph type="pic" sz="quarter" idx="15"/>
          </p:nvPr>
        </p:nvSpPr>
        <p:spPr>
          <a:xfrm>
            <a:off x="609600" y="5022683"/>
            <a:ext cx="2057400" cy="1038559"/>
          </a:xfrm>
          <a:prstGeom prst="rect">
            <a:avLst/>
          </a:prstGeom>
        </p:spPr>
        <p:txBody>
          <a:bodyPr vert="horz" wrap="none" anchor="ctr" anchorCtr="1"/>
          <a:lstStyle>
            <a:lvl1pPr>
              <a:buNone/>
              <a:defRPr sz="1400">
                <a:latin typeface="Arial"/>
                <a:cs typeface="Arial"/>
              </a:defRPr>
            </a:lvl1pPr>
          </a:lstStyle>
          <a:p>
            <a:pPr lvl="0"/>
            <a:r>
              <a:rPr lang="en-US" noProof="0"/>
              <a:t>Click icon to add picture</a:t>
            </a:r>
            <a:endParaRPr lang="en-US" noProof="0" dirty="0"/>
          </a:p>
        </p:txBody>
      </p:sp>
      <p:sp>
        <p:nvSpPr>
          <p:cNvPr id="25" name="Picture Placeholder 21"/>
          <p:cNvSpPr>
            <a:spLocks noGrp="1"/>
          </p:cNvSpPr>
          <p:nvPr>
            <p:ph type="pic" sz="quarter" idx="16"/>
          </p:nvPr>
        </p:nvSpPr>
        <p:spPr>
          <a:xfrm>
            <a:off x="2842684" y="5016167"/>
            <a:ext cx="2057400" cy="1038559"/>
          </a:xfrm>
          <a:prstGeom prst="rect">
            <a:avLst/>
          </a:prstGeom>
        </p:spPr>
        <p:txBody>
          <a:bodyPr vert="horz" wrap="none" anchor="ctr" anchorCtr="1"/>
          <a:lstStyle>
            <a:lvl1pPr>
              <a:buNone/>
              <a:defRPr sz="1400">
                <a:latin typeface="Arial"/>
                <a:cs typeface="Arial"/>
              </a:defRPr>
            </a:lvl1pPr>
          </a:lstStyle>
          <a:p>
            <a:pPr lvl="0"/>
            <a:r>
              <a:rPr lang="en-US" noProof="0"/>
              <a:t>Click icon to add picture</a:t>
            </a:r>
            <a:endParaRPr lang="en-US" noProof="0" dirty="0"/>
          </a:p>
        </p:txBody>
      </p:sp>
      <p:sp>
        <p:nvSpPr>
          <p:cNvPr id="26" name="Picture Placeholder 21"/>
          <p:cNvSpPr>
            <a:spLocks noGrp="1"/>
          </p:cNvSpPr>
          <p:nvPr>
            <p:ph type="pic" sz="quarter" idx="17"/>
          </p:nvPr>
        </p:nvSpPr>
        <p:spPr>
          <a:xfrm>
            <a:off x="5049579" y="5029201"/>
            <a:ext cx="2057400" cy="1038559"/>
          </a:xfrm>
          <a:prstGeom prst="rect">
            <a:avLst/>
          </a:prstGeom>
        </p:spPr>
        <p:txBody>
          <a:bodyPr vert="horz" wrap="none" anchor="ctr" anchorCtr="1"/>
          <a:lstStyle>
            <a:lvl1pPr>
              <a:buNone/>
              <a:defRPr sz="1400">
                <a:latin typeface="Arial"/>
                <a:cs typeface="Arial"/>
              </a:defRPr>
            </a:lvl1pPr>
          </a:lstStyle>
          <a:p>
            <a:pPr lvl="0"/>
            <a:r>
              <a:rPr lang="en-US" noProof="0"/>
              <a:t>Click icon to add picture</a:t>
            </a:r>
            <a:endParaRPr lang="en-US" noProof="0" dirty="0"/>
          </a:p>
        </p:txBody>
      </p:sp>
      <p:sp>
        <p:nvSpPr>
          <p:cNvPr id="2" name="Title 1"/>
          <p:cNvSpPr>
            <a:spLocks noGrp="1"/>
          </p:cNvSpPr>
          <p:nvPr>
            <p:ph type="ctrTitle"/>
          </p:nvPr>
        </p:nvSpPr>
        <p:spPr>
          <a:xfrm>
            <a:off x="605311" y="2130427"/>
            <a:ext cx="7148373" cy="645749"/>
          </a:xfrm>
          <a:prstGeom prst="rect">
            <a:avLst/>
          </a:prstGeom>
        </p:spPr>
        <p:txBody>
          <a:bodyPr anchor="t"/>
          <a:lstStyle>
            <a:lvl1pPr marL="0" marR="0" indent="0" algn="l" defTabSz="457200" rtl="0" eaLnBrk="1" fontAlgn="auto" latinLnBrk="0" hangingPunct="1">
              <a:lnSpc>
                <a:spcPct val="100000"/>
              </a:lnSpc>
              <a:spcBef>
                <a:spcPct val="0"/>
              </a:spcBef>
              <a:spcAft>
                <a:spcPts val="0"/>
              </a:spcAft>
              <a:tabLst/>
              <a:defRPr sz="2800" b="1" i="0">
                <a:latin typeface="Arial"/>
                <a:ea typeface="Verdana" pitchFamily="34" charset="0"/>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05311" y="2776176"/>
            <a:ext cx="7148373" cy="905703"/>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65" charset="0"/>
              <a:buNone/>
              <a:tabLst/>
              <a:defRPr sz="2400">
                <a:solidFill>
                  <a:srgbClr val="3B9CD7"/>
                </a:solidFill>
                <a:latin typeface="Arial"/>
                <a:ea typeface="Verdana"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Picture Placeholder 21"/>
          <p:cNvSpPr>
            <a:spLocks noGrp="1"/>
          </p:cNvSpPr>
          <p:nvPr>
            <p:ph type="pic" sz="quarter" idx="14"/>
          </p:nvPr>
        </p:nvSpPr>
        <p:spPr>
          <a:xfrm>
            <a:off x="8229600" y="990600"/>
            <a:ext cx="39624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008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1210833"/>
            <a:ext cx="10972800" cy="573281"/>
          </a:xfrm>
          <a:prstGeom prst="rect">
            <a:avLst/>
          </a:prstGeom>
        </p:spPr>
        <p:txBody>
          <a:bodyPr anchor="t"/>
          <a:lstStyle>
            <a:lvl1pPr algn="l">
              <a:defRPr sz="2400" b="1" i="0">
                <a:ln>
                  <a:noFill/>
                </a:ln>
                <a:latin typeface="Arial"/>
                <a:cs typeface="Arial"/>
              </a:defRPr>
            </a:lvl1pPr>
          </a:lstStyle>
          <a:p>
            <a:r>
              <a:rPr lang="en-US" dirty="0"/>
              <a:t>Click to edit Master title style</a:t>
            </a:r>
            <a:endParaRPr lang="en-GB" dirty="0"/>
          </a:p>
        </p:txBody>
      </p:sp>
      <p:sp>
        <p:nvSpPr>
          <p:cNvPr id="9" name="Content Placeholder 2"/>
          <p:cNvSpPr>
            <a:spLocks noGrp="1"/>
          </p:cNvSpPr>
          <p:nvPr>
            <p:ph sz="half" idx="1"/>
          </p:nvPr>
        </p:nvSpPr>
        <p:spPr>
          <a:xfrm>
            <a:off x="609600" y="1989565"/>
            <a:ext cx="10972800" cy="3997797"/>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pitchFamily="-65" charset="0"/>
              <a:buNone/>
              <a:tabLst/>
              <a:defRPr lang="en-US" sz="2000" smtClean="0">
                <a:solidFill>
                  <a:schemeClr val="tx1"/>
                </a:solidFill>
              </a:defRPr>
            </a:lvl1pPr>
            <a:lvl2pPr>
              <a:buNone/>
              <a:defRPr sz="2000">
                <a:latin typeface="Arial"/>
                <a:cs typeface="Arial"/>
              </a:defRPr>
            </a:lvl2pPr>
            <a:lvl3pPr>
              <a:buNone/>
              <a:defRPr sz="2000">
                <a:latin typeface="Arial"/>
                <a:cs typeface="Arial"/>
              </a:defRPr>
            </a:lvl3pPr>
            <a:lvl4pPr>
              <a:buNone/>
              <a:defRPr sz="2000">
                <a:latin typeface="Arial"/>
                <a:cs typeface="Arial"/>
              </a:defRPr>
            </a:lvl4pPr>
            <a:lvl5pPr>
              <a:buNone/>
              <a:defRPr sz="20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1218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1210833"/>
            <a:ext cx="109728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609600" y="1989565"/>
            <a:ext cx="109728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4453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09600" y="1210833"/>
            <a:ext cx="109728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11" name="Content Placeholder 2"/>
          <p:cNvSpPr>
            <a:spLocks noGrp="1"/>
          </p:cNvSpPr>
          <p:nvPr>
            <p:ph sz="half" idx="1"/>
          </p:nvPr>
        </p:nvSpPr>
        <p:spPr>
          <a:xfrm>
            <a:off x="609600" y="1989565"/>
            <a:ext cx="5384800" cy="3997797"/>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197600" y="1989568"/>
            <a:ext cx="5384800" cy="3997795"/>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1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GB"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16 February, 2024</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Picture Placeholder 21"/>
          <p:cNvSpPr>
            <a:spLocks noGrp="1"/>
          </p:cNvSpPr>
          <p:nvPr>
            <p:ph type="pic" sz="quarter" idx="15"/>
          </p:nvPr>
        </p:nvSpPr>
        <p:spPr>
          <a:xfrm>
            <a:off x="609600" y="4581692"/>
            <a:ext cx="3378200" cy="1679409"/>
          </a:xfrm>
          <a:prstGeom prst="rect">
            <a:avLst/>
          </a:prstGeom>
        </p:spPr>
        <p:txBody>
          <a:bodyPr vert="horz" wrap="none" anchor="ctr" anchorCtr="1"/>
          <a:lstStyle>
            <a:lvl1pPr>
              <a:buNone/>
              <a:defRPr sz="1600">
                <a:latin typeface="Arial"/>
                <a:cs typeface="Arial"/>
              </a:defRPr>
            </a:lvl1pPr>
          </a:lstStyle>
          <a:p>
            <a:pPr lvl="0"/>
            <a:r>
              <a:rPr lang="en-US" noProof="0"/>
              <a:t>Click icon to add picture</a:t>
            </a:r>
            <a:endParaRPr lang="en-US" noProof="0" dirty="0"/>
          </a:p>
        </p:txBody>
      </p:sp>
      <p:sp>
        <p:nvSpPr>
          <p:cNvPr id="18" name="Picture Placeholder 21"/>
          <p:cNvSpPr>
            <a:spLocks noGrp="1"/>
          </p:cNvSpPr>
          <p:nvPr>
            <p:ph type="pic" sz="quarter" idx="16"/>
          </p:nvPr>
        </p:nvSpPr>
        <p:spPr>
          <a:xfrm>
            <a:off x="4416143" y="4575176"/>
            <a:ext cx="3378200" cy="1685925"/>
          </a:xfrm>
          <a:prstGeom prst="rect">
            <a:avLst/>
          </a:prstGeom>
        </p:spPr>
        <p:txBody>
          <a:bodyPr vert="horz" wrap="none" anchor="ctr" anchorCtr="1"/>
          <a:lstStyle>
            <a:lvl1pPr>
              <a:buNone/>
              <a:defRPr sz="1600">
                <a:latin typeface="Arial"/>
                <a:cs typeface="Arial"/>
              </a:defRPr>
            </a:lvl1pPr>
          </a:lstStyle>
          <a:p>
            <a:pPr lvl="0"/>
            <a:r>
              <a:rPr lang="en-US" noProof="0"/>
              <a:t>Click icon to add picture</a:t>
            </a:r>
            <a:endParaRPr lang="en-US" noProof="0" dirty="0"/>
          </a:p>
        </p:txBody>
      </p:sp>
      <p:sp>
        <p:nvSpPr>
          <p:cNvPr id="19" name="Picture Placeholder 21"/>
          <p:cNvSpPr>
            <a:spLocks noGrp="1"/>
          </p:cNvSpPr>
          <p:nvPr>
            <p:ph type="pic" sz="quarter" idx="17"/>
          </p:nvPr>
        </p:nvSpPr>
        <p:spPr>
          <a:xfrm>
            <a:off x="8204640" y="4588210"/>
            <a:ext cx="3377760" cy="1672891"/>
          </a:xfrm>
          <a:prstGeom prst="rect">
            <a:avLst/>
          </a:prstGeom>
        </p:spPr>
        <p:txBody>
          <a:bodyPr vert="horz" wrap="none" anchor="ctr" anchorCtr="1"/>
          <a:lstStyle>
            <a:lvl1pPr>
              <a:buNone/>
              <a:defRPr sz="1600">
                <a:latin typeface="Arial"/>
                <a:cs typeface="Arial"/>
              </a:defRPr>
            </a:lvl1pPr>
          </a:lstStyle>
          <a:p>
            <a:pPr lvl="0"/>
            <a:r>
              <a:rPr lang="en-US" noProof="0"/>
              <a:t>Click icon to add picture</a:t>
            </a:r>
            <a:endParaRPr lang="en-US" noProof="0" dirty="0"/>
          </a:p>
        </p:txBody>
      </p:sp>
      <p:sp>
        <p:nvSpPr>
          <p:cNvPr id="2" name="Title 1"/>
          <p:cNvSpPr>
            <a:spLocks noGrp="1"/>
          </p:cNvSpPr>
          <p:nvPr>
            <p:ph type="title"/>
          </p:nvPr>
        </p:nvSpPr>
        <p:spPr>
          <a:xfrm>
            <a:off x="609600" y="1210833"/>
            <a:ext cx="10972800" cy="573281"/>
          </a:xfrm>
          <a:prstGeom prst="rect">
            <a:avLst/>
          </a:prstGeom>
        </p:spPr>
        <p:txBody>
          <a:bodyPr anchor="t"/>
          <a:lstStyle>
            <a:lvl1pPr algn="l">
              <a:defRPr sz="2400" b="1">
                <a:latin typeface="Arial"/>
                <a:cs typeface="Arial"/>
              </a:defRPr>
            </a:lvl1pPr>
          </a:lstStyle>
          <a:p>
            <a:r>
              <a:rPr lang="en-US"/>
              <a:t>Click to edit Master title style</a:t>
            </a:r>
            <a:endParaRPr lang="en-GB" dirty="0"/>
          </a:p>
        </p:txBody>
      </p:sp>
      <p:sp>
        <p:nvSpPr>
          <p:cNvPr id="3" name="Content Placeholder 2"/>
          <p:cNvSpPr>
            <a:spLocks noGrp="1"/>
          </p:cNvSpPr>
          <p:nvPr>
            <p:ph sz="half" idx="1"/>
          </p:nvPr>
        </p:nvSpPr>
        <p:spPr>
          <a:xfrm>
            <a:off x="609600" y="1989567"/>
            <a:ext cx="5384800" cy="2582434"/>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89568"/>
            <a:ext cx="5384800" cy="2582433"/>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56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609600" y="1989567"/>
            <a:ext cx="7268856" cy="4079318"/>
          </a:xfrm>
          <a:prstGeom prst="rect">
            <a:avLst/>
          </a:prstGeom>
        </p:spPr>
        <p:txBody>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1"/>
          <p:cNvSpPr>
            <a:spLocks noGrp="1"/>
          </p:cNvSpPr>
          <p:nvPr>
            <p:ph type="pic" sz="quarter" idx="14"/>
          </p:nvPr>
        </p:nvSpPr>
        <p:spPr>
          <a:xfrm>
            <a:off x="8229600" y="990600"/>
            <a:ext cx="3962400" cy="548798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
        <p:nvSpPr>
          <p:cNvPr id="10" name="Title 1"/>
          <p:cNvSpPr>
            <a:spLocks noGrp="1"/>
          </p:cNvSpPr>
          <p:nvPr>
            <p:ph type="title"/>
          </p:nvPr>
        </p:nvSpPr>
        <p:spPr>
          <a:xfrm>
            <a:off x="609600" y="1210833"/>
            <a:ext cx="7268856"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Tree>
    <p:extLst>
      <p:ext uri="{BB962C8B-B14F-4D97-AF65-F5344CB8AC3E}">
        <p14:creationId xmlns:p14="http://schemas.microsoft.com/office/powerpoint/2010/main" val="1037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5641477"/>
            <a:ext cx="109728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609600" y="1210833"/>
            <a:ext cx="10972800" cy="4337063"/>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44406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1" y="5641477"/>
            <a:ext cx="5343804"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4" name="Picture Placeholder 21"/>
          <p:cNvSpPr>
            <a:spLocks noGrp="1"/>
          </p:cNvSpPr>
          <p:nvPr>
            <p:ph type="pic" sz="quarter" idx="14"/>
          </p:nvPr>
        </p:nvSpPr>
        <p:spPr>
          <a:xfrm>
            <a:off x="609601" y="1210833"/>
            <a:ext cx="5343804"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
        <p:nvSpPr>
          <p:cNvPr id="6" name="Content Placeholder 2"/>
          <p:cNvSpPr>
            <a:spLocks noGrp="1"/>
          </p:cNvSpPr>
          <p:nvPr>
            <p:ph sz="half" idx="16"/>
          </p:nvPr>
        </p:nvSpPr>
        <p:spPr>
          <a:xfrm>
            <a:off x="6238597" y="5641477"/>
            <a:ext cx="5343804"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0" name="Picture Placeholder 21"/>
          <p:cNvSpPr>
            <a:spLocks noGrp="1"/>
          </p:cNvSpPr>
          <p:nvPr>
            <p:ph type="pic" sz="quarter" idx="17"/>
          </p:nvPr>
        </p:nvSpPr>
        <p:spPr>
          <a:xfrm>
            <a:off x="6238597" y="1210833"/>
            <a:ext cx="5343804" cy="4337063"/>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533167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1210833"/>
            <a:ext cx="109728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4" name="Content Placeholder 2"/>
          <p:cNvSpPr>
            <a:spLocks noGrp="1"/>
          </p:cNvSpPr>
          <p:nvPr>
            <p:ph sz="half" idx="1"/>
          </p:nvPr>
        </p:nvSpPr>
        <p:spPr>
          <a:xfrm>
            <a:off x="609600" y="5641477"/>
            <a:ext cx="10972800"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21"/>
          <p:cNvSpPr>
            <a:spLocks noGrp="1"/>
          </p:cNvSpPr>
          <p:nvPr>
            <p:ph type="pic" sz="quarter" idx="14"/>
          </p:nvPr>
        </p:nvSpPr>
        <p:spPr>
          <a:xfrm>
            <a:off x="609600" y="1989567"/>
            <a:ext cx="10972800" cy="3558328"/>
          </a:xfrm>
          <a:prstGeom prst="rect">
            <a:avLst/>
          </a:prstGeom>
        </p:spPr>
        <p:txBody>
          <a:bodyPr vert="horz" wrap="none" anchor="ctr" anchorCtr="1"/>
          <a:lstStyle>
            <a:lvl1pPr>
              <a:buNone/>
              <a:defRPr lang="en-US" sz="20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146651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1210833"/>
            <a:ext cx="10972800" cy="573281"/>
          </a:xfrm>
          <a:prstGeom prst="rect">
            <a:avLst/>
          </a:prstGeom>
        </p:spPr>
        <p:txBody>
          <a:bodyPr anchor="t"/>
          <a:lstStyle>
            <a:lvl1pPr algn="l">
              <a:defRPr sz="2400" b="1" i="0">
                <a:latin typeface="Arial"/>
                <a:cs typeface="Arial"/>
              </a:defRPr>
            </a:lvl1pPr>
          </a:lstStyle>
          <a:p>
            <a:r>
              <a:rPr lang="en-US"/>
              <a:t>Click to edit Master title style</a:t>
            </a:r>
            <a:endParaRPr lang="en-GB" dirty="0"/>
          </a:p>
        </p:txBody>
      </p:sp>
      <p:sp>
        <p:nvSpPr>
          <p:cNvPr id="5" name="Picture Placeholder 21"/>
          <p:cNvSpPr>
            <a:spLocks noGrp="1"/>
          </p:cNvSpPr>
          <p:nvPr>
            <p:ph type="pic" sz="quarter" idx="14"/>
          </p:nvPr>
        </p:nvSpPr>
        <p:spPr>
          <a:xfrm>
            <a:off x="609601" y="1989567"/>
            <a:ext cx="5343804" cy="3558328"/>
          </a:xfrm>
          <a:prstGeom prst="rect">
            <a:avLst/>
          </a:prstGeom>
        </p:spPr>
        <p:txBody>
          <a:bodyPr vert="horz" wrap="none" anchor="ctr" anchorCtr="1"/>
          <a:lstStyle>
            <a:lvl1pPr>
              <a:buNone/>
              <a:defRPr lang="en-US" sz="180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
        <p:nvSpPr>
          <p:cNvPr id="7" name="Picture Placeholder 21"/>
          <p:cNvSpPr>
            <a:spLocks noGrp="1"/>
          </p:cNvSpPr>
          <p:nvPr>
            <p:ph type="pic" sz="quarter" idx="17"/>
          </p:nvPr>
        </p:nvSpPr>
        <p:spPr>
          <a:xfrm>
            <a:off x="6238597" y="1989568"/>
            <a:ext cx="5343804" cy="3558327"/>
          </a:xfrm>
          <a:prstGeom prst="rect">
            <a:avLst/>
          </a:prstGeom>
        </p:spPr>
        <p:txBody>
          <a:bodyPr vert="horz" wrap="none" anchor="ctr" anchorCtr="1"/>
          <a:lstStyle>
            <a:lvl1pPr>
              <a:buNone/>
              <a:defRPr lang="en-US" sz="1800" b="0" i="0" kern="1200" dirty="0" smtClean="0">
                <a:solidFill>
                  <a:schemeClr val="tx1"/>
                </a:solidFill>
                <a:latin typeface="Arial"/>
                <a:ea typeface="ＭＳ Ｐゴシック" charset="-128"/>
                <a:cs typeface="Arial"/>
              </a:defRPr>
            </a:lvl1pPr>
          </a:lstStyle>
          <a:p>
            <a:pPr lvl="0"/>
            <a:r>
              <a:rPr lang="en-US" noProof="0"/>
              <a:t>Click icon to add picture</a:t>
            </a:r>
            <a:endParaRPr lang="en-US" noProof="0" dirty="0"/>
          </a:p>
        </p:txBody>
      </p:sp>
      <p:sp>
        <p:nvSpPr>
          <p:cNvPr id="13" name="Content Placeholder 2"/>
          <p:cNvSpPr>
            <a:spLocks noGrp="1"/>
          </p:cNvSpPr>
          <p:nvPr>
            <p:ph sz="half" idx="1"/>
          </p:nvPr>
        </p:nvSpPr>
        <p:spPr>
          <a:xfrm>
            <a:off x="609601" y="5641477"/>
            <a:ext cx="5343804"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
        <p:nvSpPr>
          <p:cNvPr id="14" name="Content Placeholder 2"/>
          <p:cNvSpPr>
            <a:spLocks noGrp="1"/>
          </p:cNvSpPr>
          <p:nvPr>
            <p:ph sz="half" idx="18"/>
          </p:nvPr>
        </p:nvSpPr>
        <p:spPr>
          <a:xfrm>
            <a:off x="6238597" y="5641477"/>
            <a:ext cx="5343804" cy="521369"/>
          </a:xfrm>
          <a:prstGeom prst="rect">
            <a:avLst/>
          </a:prstGeom>
        </p:spPr>
        <p:txBody>
          <a:bodyPr/>
          <a:lstStyle>
            <a:lvl1pPr>
              <a:buNone/>
              <a:defRPr sz="1600">
                <a:latin typeface="Arial"/>
                <a:cs typeface="Arial"/>
              </a:defRPr>
            </a:lvl1pPr>
            <a:lvl2pPr>
              <a:defRPr sz="2000">
                <a:latin typeface="Verdana"/>
                <a:cs typeface="Verdana"/>
              </a:defRPr>
            </a:lvl2pPr>
            <a:lvl3pPr>
              <a:defRPr sz="2000">
                <a:latin typeface="Verdana"/>
                <a:cs typeface="Verdana"/>
              </a:defRPr>
            </a:lvl3pPr>
            <a:lvl4pPr>
              <a:defRPr sz="2000">
                <a:latin typeface="Verdana"/>
                <a:cs typeface="Verdana"/>
              </a:defRPr>
            </a:lvl4pPr>
            <a:lvl5pPr>
              <a:defRPr sz="2000">
                <a:latin typeface="Verdana"/>
                <a:cs typeface="Verdana"/>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163161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C56786B-2200-4D2A-A278-F254C1882602}" type="datetimeFigureOut">
              <a:rPr lang="en-GB" smtClean="0"/>
              <a:t>16/02/2024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BA36E2E-32F4-4554-9A73-7DBB6A42A685}" type="slidenum">
              <a:rPr lang="en-GB" smtClean="0"/>
              <a:t>‹#›</a:t>
            </a:fld>
            <a:endParaRPr lang="en-GB"/>
          </a:p>
        </p:txBody>
      </p:sp>
    </p:spTree>
    <p:extLst>
      <p:ext uri="{BB962C8B-B14F-4D97-AF65-F5344CB8AC3E}">
        <p14:creationId xmlns:p14="http://schemas.microsoft.com/office/powerpoint/2010/main" val="3493726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30835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1264558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402677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GB"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16 February, 2024</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480954884"/>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32308202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28879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1314317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281220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7083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1136140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2692305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5361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42789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GB"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GB"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58131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44291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969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GB" noProof="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16 February, 2024</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GB" noProof="0"/>
              <a:t>Click icon to add table</a:t>
            </a:r>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16 February, 2024</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GB"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GB"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GB"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GB"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GB"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16 February, 2024</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16 February, 2024</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16 February, 2024</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723" r:id="rId14"/>
    <p:sldLayoutId id="2147483724"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Stockport FT ColA.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60367" y="228600"/>
            <a:ext cx="300566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990600"/>
            <a:ext cx="12192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477000"/>
            <a:ext cx="12192000" cy="1588"/>
          </a:xfrm>
          <a:prstGeom prst="line">
            <a:avLst/>
          </a:prstGeom>
          <a:ln w="12700" cap="flat" cmpd="sng" algn="ctr">
            <a:solidFill>
              <a:srgbClr val="007AC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8688288" y="116633"/>
            <a:ext cx="3230323" cy="7499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6" name="Picture 2" descr="J:\Communications\Branding\Logos &amp; strapline\Trust logos\Colour 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28448" y="116633"/>
            <a:ext cx="1790163" cy="74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79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859602056"/>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jayne.etches@stockport.nhs.uk"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cid:image002.png@01D9F0A5.0E0CCB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2C793-0E63-2140-205B-8D5624A33A8B}"/>
              </a:ext>
            </a:extLst>
          </p:cNvPr>
          <p:cNvSpPr>
            <a:spLocks noGrp="1"/>
          </p:cNvSpPr>
          <p:nvPr>
            <p:ph type="subTitle" idx="1"/>
          </p:nvPr>
        </p:nvSpPr>
        <p:spPr>
          <a:xfrm>
            <a:off x="804672" y="2032347"/>
            <a:ext cx="3658053" cy="955111"/>
          </a:xfrm>
        </p:spPr>
        <p:txBody>
          <a:bodyPr anchor="b">
            <a:noAutofit/>
          </a:bodyPr>
          <a:lstStyle/>
          <a:p>
            <a:pPr algn="l"/>
            <a:r>
              <a:rPr lang="en-GB" sz="3600" b="1" dirty="0">
                <a:solidFill>
                  <a:schemeClr val="tx2"/>
                </a:solidFill>
              </a:rPr>
              <a:t>Urgent Care Response teams (UCRs)</a:t>
            </a:r>
          </a:p>
        </p:txBody>
      </p:sp>
      <p:pic>
        <p:nvPicPr>
          <p:cNvPr id="4" name="Picture 3" descr="Graphical user interface, text&#10;&#10;Description automatically generated">
            <a:extLst>
              <a:ext uri="{FF2B5EF4-FFF2-40B4-BE49-F238E27FC236}">
                <a16:creationId xmlns:a16="http://schemas.microsoft.com/office/drawing/2014/main" id="{509462B6-0667-ED0D-124C-6D51B06F0D7D}"/>
              </a:ext>
            </a:extLst>
          </p:cNvPr>
          <p:cNvPicPr>
            <a:picLocks noChangeAspect="1"/>
          </p:cNvPicPr>
          <p:nvPr/>
        </p:nvPicPr>
        <p:blipFill>
          <a:blip r:embed="rId2"/>
          <a:stretch>
            <a:fillRect/>
          </a:stretch>
        </p:blipFill>
        <p:spPr>
          <a:xfrm>
            <a:off x="6358128" y="2318693"/>
            <a:ext cx="5029200" cy="2212847"/>
          </a:xfrm>
          <a:prstGeom prst="rect">
            <a:avLst/>
          </a:prstGeom>
          <a:ln w="9525">
            <a:noFill/>
          </a:ln>
        </p:spPr>
      </p:pic>
      <p:pic>
        <p:nvPicPr>
          <p:cNvPr id="2050" name="Picture 2" descr="Urgent Community Response service :: Birmingham and Solihull ICS">
            <a:extLst>
              <a:ext uri="{FF2B5EF4-FFF2-40B4-BE49-F238E27FC236}">
                <a16:creationId xmlns:a16="http://schemas.microsoft.com/office/drawing/2014/main" id="{9A947D56-8F69-A3AA-0619-BD4A41DF3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635" y="342511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1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74037" y="151940"/>
            <a:ext cx="7532277" cy="610863"/>
          </a:xfrm>
        </p:spPr>
        <p:txBody>
          <a:bodyPr rtlCol="0"/>
          <a:lstStyle/>
          <a:p>
            <a:pPr rtl="0"/>
            <a:r>
              <a:rPr lang="en-GB" dirty="0"/>
              <a:t> Performance   </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32220"/>
            <a:ext cx="149733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anklin Gothic Demi"/>
                <a:ea typeface="+mn-ea"/>
                <a:cs typeface="+mn-cs"/>
              </a:rPr>
              <a:t>Hospital at Home</a:t>
            </a:r>
          </a:p>
        </p:txBody>
      </p:sp>
      <p:sp>
        <p:nvSpPr>
          <p:cNvPr id="15" name="Date Placeholder 14">
            <a:extLst>
              <a:ext uri="{FF2B5EF4-FFF2-40B4-BE49-F238E27FC236}">
                <a16:creationId xmlns:a16="http://schemas.microsoft.com/office/drawing/2014/main" id="{B160BE06-EC01-1145-BF3B-C02AC24955C4}"/>
              </a:ext>
            </a:extLst>
          </p:cNvPr>
          <p:cNvSpPr>
            <a:spLocks noGrp="1"/>
          </p:cNvSpPr>
          <p:nvPr>
            <p:ph type="dt" sz="half" idx="32"/>
          </p:nvPr>
        </p:nvSpPr>
        <p:spPr>
          <a:xfrm>
            <a:off x="2992120" y="6332220"/>
            <a:ext cx="131318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4E8D500-77B0-4D94-A214-E28C82D4040E}" type="datetime3">
              <a:rPr kumimoji="0" lang="en-GB"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 February, 2024</a:t>
            </a:fld>
            <a:endParaRPr kumimoji="0" lang="en-GB" sz="11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 name="Picture 1">
            <a:extLst>
              <a:ext uri="{FF2B5EF4-FFF2-40B4-BE49-F238E27FC236}">
                <a16:creationId xmlns:a16="http://schemas.microsoft.com/office/drawing/2014/main" id="{686009A6-5A73-94CC-9203-2BDC48DFB16C}"/>
              </a:ext>
            </a:extLst>
          </p:cNvPr>
          <p:cNvPicPr>
            <a:picLocks noChangeAspect="1"/>
          </p:cNvPicPr>
          <p:nvPr/>
        </p:nvPicPr>
        <p:blipFill>
          <a:blip r:embed="rId3"/>
          <a:stretch>
            <a:fillRect/>
          </a:stretch>
        </p:blipFill>
        <p:spPr>
          <a:xfrm>
            <a:off x="10593831" y="73895"/>
            <a:ext cx="1524132" cy="688908"/>
          </a:xfrm>
          <a:prstGeom prst="rect">
            <a:avLst/>
          </a:prstGeom>
        </p:spPr>
      </p:pic>
      <p:sp>
        <p:nvSpPr>
          <p:cNvPr id="8" name="TextBox 7">
            <a:extLst>
              <a:ext uri="{FF2B5EF4-FFF2-40B4-BE49-F238E27FC236}">
                <a16:creationId xmlns:a16="http://schemas.microsoft.com/office/drawing/2014/main" id="{D7F789FF-841B-A214-F60A-8574016DE95C}"/>
              </a:ext>
            </a:extLst>
          </p:cNvPr>
          <p:cNvSpPr txBox="1"/>
          <p:nvPr/>
        </p:nvSpPr>
        <p:spPr>
          <a:xfrm>
            <a:off x="217261" y="1186577"/>
            <a:ext cx="2338754" cy="584775"/>
          </a:xfrm>
          <a:prstGeom prst="rect">
            <a:avLst/>
          </a:prstGeom>
          <a:noFill/>
        </p:spPr>
        <p:txBody>
          <a:bodyPr wrap="square">
            <a:spAutoFit/>
          </a:bodyPr>
          <a:lstStyle/>
          <a:p>
            <a:endParaRPr lang="en-GB" b="1" dirty="0">
              <a:solidFill>
                <a:srgbClr val="212B32"/>
              </a:solidFill>
              <a:latin typeface="Frutiger W01"/>
            </a:endParaRPr>
          </a:p>
          <a:p>
            <a:pPr>
              <a:buFont typeface="Arial" panose="020B0604020202020204" pitchFamily="34" charset="0"/>
              <a:buChar char="•"/>
            </a:pPr>
            <a:endParaRPr lang="en-GB" sz="1400" b="0" i="0" dirty="0">
              <a:solidFill>
                <a:srgbClr val="212B32"/>
              </a:solidFill>
              <a:effectLst/>
              <a:latin typeface="Frutiger W01"/>
            </a:endParaRPr>
          </a:p>
        </p:txBody>
      </p:sp>
      <p:sp>
        <p:nvSpPr>
          <p:cNvPr id="9" name="TextBox 8">
            <a:extLst>
              <a:ext uri="{FF2B5EF4-FFF2-40B4-BE49-F238E27FC236}">
                <a16:creationId xmlns:a16="http://schemas.microsoft.com/office/drawing/2014/main" id="{E846008D-6F98-DF29-723B-2141F9AC8D71}"/>
              </a:ext>
            </a:extLst>
          </p:cNvPr>
          <p:cNvSpPr txBox="1"/>
          <p:nvPr/>
        </p:nvSpPr>
        <p:spPr>
          <a:xfrm>
            <a:off x="2975123" y="320456"/>
            <a:ext cx="4826978" cy="707886"/>
          </a:xfrm>
          <a:prstGeom prst="rect">
            <a:avLst/>
          </a:prstGeom>
          <a:noFill/>
        </p:spPr>
        <p:txBody>
          <a:bodyPr wrap="square">
            <a:spAutoFit/>
          </a:bodyPr>
          <a:lstStyle/>
          <a:p>
            <a:endParaRPr lang="en-GB" sz="1400" b="1" i="0" dirty="0">
              <a:solidFill>
                <a:srgbClr val="212B32"/>
              </a:solidFill>
              <a:effectLst/>
              <a:latin typeface="Frutiger W01"/>
            </a:endParaRPr>
          </a:p>
          <a:p>
            <a:endParaRPr lang="en-GB" sz="1400" b="1" i="0" u="sng" dirty="0">
              <a:solidFill>
                <a:srgbClr val="212B32"/>
              </a:solidFill>
              <a:effectLst/>
              <a:latin typeface="Frutiger W01"/>
            </a:endParaRPr>
          </a:p>
          <a:p>
            <a:endParaRPr lang="en-GB" sz="1200" b="1" i="0" dirty="0">
              <a:solidFill>
                <a:srgbClr val="212B32"/>
              </a:solidFill>
              <a:effectLst/>
              <a:latin typeface="Frutiger W01"/>
            </a:endParaRPr>
          </a:p>
        </p:txBody>
      </p:sp>
      <p:sp>
        <p:nvSpPr>
          <p:cNvPr id="10" name="TextBox 9">
            <a:extLst>
              <a:ext uri="{FF2B5EF4-FFF2-40B4-BE49-F238E27FC236}">
                <a16:creationId xmlns:a16="http://schemas.microsoft.com/office/drawing/2014/main" id="{1444E563-45E9-F8AD-0B83-1D0781FEF3FD}"/>
              </a:ext>
            </a:extLst>
          </p:cNvPr>
          <p:cNvSpPr txBox="1"/>
          <p:nvPr/>
        </p:nvSpPr>
        <p:spPr>
          <a:xfrm>
            <a:off x="7812663" y="3683959"/>
            <a:ext cx="3485452" cy="307777"/>
          </a:xfrm>
          <a:prstGeom prst="rect">
            <a:avLst/>
          </a:prstGeom>
          <a:noFill/>
        </p:spPr>
        <p:txBody>
          <a:bodyPr wrap="square">
            <a:spAutoFit/>
          </a:bodyPr>
          <a:lstStyle/>
          <a:p>
            <a:r>
              <a:rPr lang="en-GB" sz="1400" b="1" i="0" dirty="0">
                <a:solidFill>
                  <a:srgbClr val="212B32"/>
                </a:solidFill>
                <a:effectLst/>
                <a:latin typeface="Frutiger W01"/>
              </a:rPr>
              <a:t> </a:t>
            </a:r>
            <a:endParaRPr lang="en-GB" sz="1400" b="0" i="0" dirty="0">
              <a:solidFill>
                <a:srgbClr val="212B32"/>
              </a:solidFill>
              <a:effectLst/>
              <a:latin typeface="Frutiger W01"/>
            </a:endParaRPr>
          </a:p>
        </p:txBody>
      </p:sp>
      <p:pic>
        <p:nvPicPr>
          <p:cNvPr id="5" name="Picture 4">
            <a:extLst>
              <a:ext uri="{FF2B5EF4-FFF2-40B4-BE49-F238E27FC236}">
                <a16:creationId xmlns:a16="http://schemas.microsoft.com/office/drawing/2014/main" id="{BCD6FF86-EB48-AD6E-D89C-833B46102B57}"/>
              </a:ext>
            </a:extLst>
          </p:cNvPr>
          <p:cNvPicPr>
            <a:picLocks noChangeAspect="1"/>
          </p:cNvPicPr>
          <p:nvPr/>
        </p:nvPicPr>
        <p:blipFill rotWithShape="1">
          <a:blip r:embed="rId4"/>
          <a:srcRect l="71412" t="15000" r="3726" b="10000"/>
          <a:stretch/>
        </p:blipFill>
        <p:spPr>
          <a:xfrm>
            <a:off x="1256400" y="931319"/>
            <a:ext cx="9398977" cy="4740104"/>
          </a:xfrm>
          <a:prstGeom prst="rect">
            <a:avLst/>
          </a:prstGeom>
        </p:spPr>
      </p:pic>
      <p:sp>
        <p:nvSpPr>
          <p:cNvPr id="6" name="Rectangle: Rounded Corners 5">
            <a:extLst>
              <a:ext uri="{FF2B5EF4-FFF2-40B4-BE49-F238E27FC236}">
                <a16:creationId xmlns:a16="http://schemas.microsoft.com/office/drawing/2014/main" id="{6A6A555D-779E-7E89-AF02-A618D2EDB604}"/>
              </a:ext>
            </a:extLst>
          </p:cNvPr>
          <p:cNvSpPr/>
          <p:nvPr/>
        </p:nvSpPr>
        <p:spPr>
          <a:xfrm>
            <a:off x="4501662" y="4510454"/>
            <a:ext cx="3402623" cy="1503484"/>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Direct referrals from 111 this month have only been 2. </a:t>
            </a:r>
          </a:p>
          <a:p>
            <a:pPr algn="ctr"/>
            <a:r>
              <a:rPr lang="en-GB" sz="1600" b="1" dirty="0">
                <a:solidFill>
                  <a:schemeClr val="bg1"/>
                </a:solidFill>
              </a:rPr>
              <a:t>111 from Digital Health LCAS have been 11 </a:t>
            </a:r>
          </a:p>
          <a:p>
            <a:pPr algn="ctr"/>
            <a:r>
              <a:rPr lang="en-GB" sz="1600" b="1" dirty="0">
                <a:solidFill>
                  <a:schemeClr val="bg1"/>
                </a:solidFill>
              </a:rPr>
              <a:t>Lots of Opportunities !</a:t>
            </a:r>
          </a:p>
        </p:txBody>
      </p:sp>
    </p:spTree>
    <p:extLst>
      <p:ext uri="{BB962C8B-B14F-4D97-AF65-F5344CB8AC3E}">
        <p14:creationId xmlns:p14="http://schemas.microsoft.com/office/powerpoint/2010/main" val="199403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n-GB"/>
              <a:t>Thank you</a:t>
            </a:r>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7277100" y="3779082"/>
            <a:ext cx="4914900" cy="588795"/>
          </a:xfrm>
        </p:spPr>
        <p:txBody>
          <a:bodyPr rtlCol="0"/>
          <a:lstStyle/>
          <a:p>
            <a:pPr rtl="0"/>
            <a:r>
              <a:rPr lang="en-GB" sz="2800" b="1" dirty="0"/>
              <a:t>ANY QUESTIONS </a:t>
            </a:r>
          </a:p>
        </p:txBody>
      </p:sp>
      <p:pic>
        <p:nvPicPr>
          <p:cNvPr id="3" name="Picture 2">
            <a:extLst>
              <a:ext uri="{FF2B5EF4-FFF2-40B4-BE49-F238E27FC236}">
                <a16:creationId xmlns:a16="http://schemas.microsoft.com/office/drawing/2014/main" id="{BFA3EF6E-95C8-7E79-62C6-10ED0DB7F80F}"/>
              </a:ext>
            </a:extLst>
          </p:cNvPr>
          <p:cNvPicPr>
            <a:picLocks noChangeAspect="1"/>
          </p:cNvPicPr>
          <p:nvPr/>
        </p:nvPicPr>
        <p:blipFill>
          <a:blip r:embed="rId4"/>
          <a:stretch>
            <a:fillRect/>
          </a:stretch>
        </p:blipFill>
        <p:spPr>
          <a:xfrm>
            <a:off x="10286868" y="81287"/>
            <a:ext cx="1524132" cy="688908"/>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D810-6EED-3744-8324-05A3D25C1C38}"/>
              </a:ext>
            </a:extLst>
          </p:cNvPr>
          <p:cNvSpPr>
            <a:spLocks noGrp="1"/>
          </p:cNvSpPr>
          <p:nvPr>
            <p:ph type="title"/>
          </p:nvPr>
        </p:nvSpPr>
        <p:spPr/>
        <p:txBody>
          <a:bodyPr/>
          <a:lstStyle/>
          <a:p>
            <a:pPr algn="ctr"/>
            <a:r>
              <a:rPr lang="en-GB" dirty="0"/>
              <a:t>Urgent Community Response and Virtual Ward</a:t>
            </a:r>
          </a:p>
        </p:txBody>
      </p:sp>
      <p:sp>
        <p:nvSpPr>
          <p:cNvPr id="3" name="Content Placeholder 2">
            <a:extLst>
              <a:ext uri="{FF2B5EF4-FFF2-40B4-BE49-F238E27FC236}">
                <a16:creationId xmlns:a16="http://schemas.microsoft.com/office/drawing/2014/main" id="{4F850456-25CD-C030-C7B1-3E3FE08B465F}"/>
              </a:ext>
            </a:extLst>
          </p:cNvPr>
          <p:cNvSpPr>
            <a:spLocks noGrp="1"/>
          </p:cNvSpPr>
          <p:nvPr>
            <p:ph sz="half" idx="1"/>
          </p:nvPr>
        </p:nvSpPr>
        <p:spPr/>
        <p:txBody>
          <a:bodyPr/>
          <a:lstStyle/>
          <a:p>
            <a:pPr algn="ctr"/>
            <a:r>
              <a:rPr lang="en-GB" dirty="0"/>
              <a:t>We offer a 2-hr urgent response for patients at risk of ED attendance in the next 24hrs providing clinical, therapy and social intervention for 72hrs.</a:t>
            </a:r>
          </a:p>
          <a:p>
            <a:pPr algn="ctr"/>
            <a:endParaRPr lang="en-GB" dirty="0"/>
          </a:p>
          <a:p>
            <a:pPr algn="ctr"/>
            <a:r>
              <a:rPr lang="en-GB" dirty="0"/>
              <a:t>Referrals taken from all community service </a:t>
            </a:r>
          </a:p>
          <a:p>
            <a:pPr algn="ctr"/>
            <a:endParaRPr lang="en-GB" dirty="0"/>
          </a:p>
          <a:p>
            <a:pPr algn="ctr"/>
            <a:r>
              <a:rPr lang="en-GB" dirty="0"/>
              <a:t>The VW provides hospital at home intervention, with the option of tech enabled care.</a:t>
            </a:r>
          </a:p>
          <a:p>
            <a:pPr algn="ctr"/>
            <a:r>
              <a:rPr lang="en-GB" dirty="0"/>
              <a:t>Tameside Digihealth Team providing this remote monitoring</a:t>
            </a:r>
          </a:p>
          <a:p>
            <a:pPr algn="ctr"/>
            <a:r>
              <a:rPr lang="en-GB" b="1" dirty="0"/>
              <a:t>Step up </a:t>
            </a:r>
          </a:p>
          <a:p>
            <a:pPr algn="ctr"/>
            <a:r>
              <a:rPr lang="en-GB" b="1" dirty="0"/>
              <a:t>Step down </a:t>
            </a:r>
          </a:p>
          <a:p>
            <a:pPr algn="ctr"/>
            <a:endParaRPr lang="en-GB" dirty="0"/>
          </a:p>
          <a:p>
            <a:pPr algn="ctr"/>
            <a:endParaRPr lang="en-GB" dirty="0"/>
          </a:p>
        </p:txBody>
      </p:sp>
    </p:spTree>
    <p:extLst>
      <p:ext uri="{BB962C8B-B14F-4D97-AF65-F5344CB8AC3E}">
        <p14:creationId xmlns:p14="http://schemas.microsoft.com/office/powerpoint/2010/main" val="205159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2509-E2DB-7988-47E7-3507FF5BC42F}"/>
              </a:ext>
            </a:extLst>
          </p:cNvPr>
          <p:cNvSpPr>
            <a:spLocks noGrp="1"/>
          </p:cNvSpPr>
          <p:nvPr>
            <p:ph type="title"/>
          </p:nvPr>
        </p:nvSpPr>
        <p:spPr/>
        <p:txBody>
          <a:bodyPr/>
          <a:lstStyle/>
          <a:p>
            <a:r>
              <a:rPr lang="en-GB" dirty="0"/>
              <a:t>UCR and VW collaboration</a:t>
            </a:r>
          </a:p>
        </p:txBody>
      </p:sp>
      <p:sp>
        <p:nvSpPr>
          <p:cNvPr id="3" name="Content Placeholder 2">
            <a:extLst>
              <a:ext uri="{FF2B5EF4-FFF2-40B4-BE49-F238E27FC236}">
                <a16:creationId xmlns:a16="http://schemas.microsoft.com/office/drawing/2014/main" id="{1196F727-ADFB-AA72-BBA4-7DAD067CA73F}"/>
              </a:ext>
            </a:extLst>
          </p:cNvPr>
          <p:cNvSpPr>
            <a:spLocks noGrp="1"/>
          </p:cNvSpPr>
          <p:nvPr>
            <p:ph sz="half" idx="1"/>
          </p:nvPr>
        </p:nvSpPr>
        <p:spPr>
          <a:xfrm>
            <a:off x="2011788" y="1988841"/>
            <a:ext cx="8229600" cy="3997797"/>
          </a:xfrm>
        </p:spPr>
        <p:txBody>
          <a:bodyPr/>
          <a:lstStyle/>
          <a:p>
            <a:r>
              <a:rPr lang="en-GB" dirty="0"/>
              <a:t>We are a team of </a:t>
            </a:r>
          </a:p>
          <a:p>
            <a:r>
              <a:rPr lang="en-GB" dirty="0"/>
              <a:t>Extensivist GP’s, </a:t>
            </a:r>
          </a:p>
          <a:p>
            <a:r>
              <a:rPr lang="en-GB" dirty="0"/>
              <a:t>ACPs</a:t>
            </a:r>
          </a:p>
          <a:p>
            <a:r>
              <a:rPr lang="en-GB" dirty="0"/>
              <a:t>SNR RNs</a:t>
            </a:r>
          </a:p>
          <a:p>
            <a:r>
              <a:rPr lang="en-GB" dirty="0"/>
              <a:t>Therapists </a:t>
            </a:r>
          </a:p>
          <a:p>
            <a:r>
              <a:rPr lang="en-GB" dirty="0"/>
              <a:t>Social Workers</a:t>
            </a:r>
          </a:p>
          <a:p>
            <a:r>
              <a:rPr lang="en-GB" dirty="0"/>
              <a:t>pharmacy support</a:t>
            </a:r>
          </a:p>
          <a:p>
            <a:r>
              <a:rPr lang="en-GB" dirty="0"/>
              <a:t>SSW</a:t>
            </a:r>
          </a:p>
          <a:p>
            <a:r>
              <a:rPr lang="en-GB" dirty="0"/>
              <a:t>Therapy Assistants</a:t>
            </a:r>
          </a:p>
          <a:p>
            <a:endParaRPr lang="en-GB" dirty="0"/>
          </a:p>
        </p:txBody>
      </p:sp>
    </p:spTree>
    <p:extLst>
      <p:ext uri="{BB962C8B-B14F-4D97-AF65-F5344CB8AC3E}">
        <p14:creationId xmlns:p14="http://schemas.microsoft.com/office/powerpoint/2010/main" val="20582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AE64-44E9-4996-C78B-1695A2BF7587}"/>
              </a:ext>
            </a:extLst>
          </p:cNvPr>
          <p:cNvSpPr>
            <a:spLocks noGrp="1"/>
          </p:cNvSpPr>
          <p:nvPr>
            <p:ph type="title"/>
          </p:nvPr>
        </p:nvSpPr>
        <p:spPr/>
        <p:txBody>
          <a:bodyPr/>
          <a:lstStyle/>
          <a:p>
            <a:r>
              <a:rPr lang="en-GB" dirty="0"/>
              <a:t>How do you contact us?</a:t>
            </a:r>
          </a:p>
        </p:txBody>
      </p:sp>
      <p:sp>
        <p:nvSpPr>
          <p:cNvPr id="3" name="Content Placeholder 2">
            <a:extLst>
              <a:ext uri="{FF2B5EF4-FFF2-40B4-BE49-F238E27FC236}">
                <a16:creationId xmlns:a16="http://schemas.microsoft.com/office/drawing/2014/main" id="{D78B1850-CE71-DC0D-4AE1-F86D4DB017F9}"/>
              </a:ext>
            </a:extLst>
          </p:cNvPr>
          <p:cNvSpPr>
            <a:spLocks noGrp="1"/>
          </p:cNvSpPr>
          <p:nvPr>
            <p:ph sz="half" idx="1"/>
          </p:nvPr>
        </p:nvSpPr>
        <p:spPr/>
        <p:txBody>
          <a:bodyPr/>
          <a:lstStyle/>
          <a:p>
            <a:pPr marL="0" indent="0" algn="ctr"/>
            <a:r>
              <a:rPr lang="en-GB" dirty="0"/>
              <a:t>Referral via </a:t>
            </a:r>
            <a:r>
              <a:rPr lang="en-GB" dirty="0" err="1"/>
              <a:t>SPoA</a:t>
            </a:r>
            <a:r>
              <a:rPr lang="en-GB" dirty="0"/>
              <a:t> 204-4777</a:t>
            </a:r>
          </a:p>
          <a:p>
            <a:pPr marL="0" indent="0" algn="ctr"/>
            <a:endParaRPr lang="en-GB" dirty="0"/>
          </a:p>
          <a:p>
            <a:pPr marL="0" indent="0" algn="ctr"/>
            <a:r>
              <a:rPr lang="en-GB" dirty="0"/>
              <a:t>UCR Referrals accepted 08:00 – 20:00hrs</a:t>
            </a:r>
          </a:p>
          <a:p>
            <a:pPr marL="0" indent="0" algn="ctr"/>
            <a:r>
              <a:rPr lang="en-GB" dirty="0"/>
              <a:t>VW 08:00- 18:00hrs</a:t>
            </a:r>
          </a:p>
          <a:p>
            <a:pPr marL="0" indent="0" algn="ctr"/>
            <a:r>
              <a:rPr lang="en-GB" dirty="0"/>
              <a:t>Service Delivery 08:00 -22:00hrs</a:t>
            </a:r>
          </a:p>
          <a:p>
            <a:pPr marL="0" indent="0" algn="ctr"/>
            <a:endParaRPr lang="en-GB" dirty="0"/>
          </a:p>
          <a:p>
            <a:pPr marL="0" indent="0" algn="ctr"/>
            <a:r>
              <a:rPr lang="en-GB" dirty="0"/>
              <a:t>Accept referrals &gt; 18 </a:t>
            </a:r>
            <a:r>
              <a:rPr lang="en-GB" dirty="0" err="1"/>
              <a:t>yrs</a:t>
            </a:r>
            <a:r>
              <a:rPr lang="en-GB" dirty="0"/>
              <a:t>, with a Stockport GP, exclude pregnancy related, mental health issue and predominant problem drug/alcohol abuse</a:t>
            </a:r>
          </a:p>
          <a:p>
            <a:pPr marL="0" indent="0" algn="ctr"/>
            <a:r>
              <a:rPr lang="en-GB" dirty="0"/>
              <a:t>Patients will be assessed within 2 hours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5396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5125-16B5-37AD-6A97-DC06AF9CEF74}"/>
              </a:ext>
            </a:extLst>
          </p:cNvPr>
          <p:cNvSpPr>
            <a:spLocks noGrp="1"/>
          </p:cNvSpPr>
          <p:nvPr>
            <p:ph type="title"/>
          </p:nvPr>
        </p:nvSpPr>
        <p:spPr/>
        <p:txBody>
          <a:bodyPr/>
          <a:lstStyle/>
          <a:p>
            <a:r>
              <a:rPr lang="en-GB" dirty="0"/>
              <a:t>What can we offer?</a:t>
            </a:r>
          </a:p>
        </p:txBody>
      </p:sp>
      <p:sp>
        <p:nvSpPr>
          <p:cNvPr id="3" name="Content Placeholder 2">
            <a:extLst>
              <a:ext uri="{FF2B5EF4-FFF2-40B4-BE49-F238E27FC236}">
                <a16:creationId xmlns:a16="http://schemas.microsoft.com/office/drawing/2014/main" id="{AF1CA9AA-4D58-DA83-168B-9141F961FD71}"/>
              </a:ext>
            </a:extLst>
          </p:cNvPr>
          <p:cNvSpPr>
            <a:spLocks noGrp="1"/>
          </p:cNvSpPr>
          <p:nvPr>
            <p:ph sz="half" idx="1"/>
          </p:nvPr>
        </p:nvSpPr>
        <p:spPr>
          <a:xfrm>
            <a:off x="1981200" y="1700809"/>
            <a:ext cx="8229600" cy="4286554"/>
          </a:xfrm>
        </p:spPr>
        <p:txBody>
          <a:bodyPr/>
          <a:lstStyle/>
          <a:p>
            <a:pPr marL="457200" indent="-457200" algn="just">
              <a:buFont typeface="Arial" panose="020B0604020202020204" pitchFamily="34" charset="0"/>
              <a:buChar char="•"/>
            </a:pPr>
            <a:r>
              <a:rPr lang="en-GB" dirty="0"/>
              <a:t>Work collaboratively with T&amp;G digital platform</a:t>
            </a:r>
          </a:p>
          <a:p>
            <a:pPr marL="457200" indent="-457200" algn="just">
              <a:buFont typeface="Arial" panose="020B0604020202020204" pitchFamily="34" charset="0"/>
              <a:buChar char="•"/>
            </a:pPr>
            <a:r>
              <a:rPr lang="en-GB" dirty="0"/>
              <a:t>Urgent response for senior clinical assessment within 2hours</a:t>
            </a:r>
          </a:p>
          <a:p>
            <a:pPr marL="457200" indent="-457200" algn="just">
              <a:buFont typeface="Arial" panose="020B0604020202020204" pitchFamily="34" charset="0"/>
              <a:buChar char="•"/>
            </a:pPr>
            <a:r>
              <a:rPr lang="en-GB" dirty="0"/>
              <a:t>Multi professional </a:t>
            </a:r>
            <a:r>
              <a:rPr lang="en-GB" dirty="0" err="1"/>
              <a:t>inc</a:t>
            </a:r>
            <a:r>
              <a:rPr lang="en-GB" dirty="0"/>
              <a:t> SW</a:t>
            </a:r>
          </a:p>
          <a:p>
            <a:pPr marL="457200" indent="-457200" algn="just">
              <a:buFont typeface="Arial" panose="020B0604020202020204" pitchFamily="34" charset="0"/>
              <a:buChar char="•"/>
            </a:pPr>
            <a:r>
              <a:rPr lang="en-GB" dirty="0"/>
              <a:t>Digital monitoring if required - Docobo</a:t>
            </a:r>
          </a:p>
          <a:p>
            <a:pPr marL="457200" indent="-457200" algn="just">
              <a:buFont typeface="Arial" panose="020B0604020202020204" pitchFamily="34" charset="0"/>
              <a:buChar char="•"/>
            </a:pPr>
            <a:r>
              <a:rPr lang="en-GB" dirty="0"/>
              <a:t>Strong liaison with community services</a:t>
            </a:r>
          </a:p>
          <a:p>
            <a:pPr marL="457200" indent="-457200" algn="just">
              <a:buFont typeface="Arial" panose="020B0604020202020204" pitchFamily="34" charset="0"/>
              <a:buChar char="•"/>
            </a:pPr>
            <a:r>
              <a:rPr lang="en-GB" dirty="0"/>
              <a:t>Designated pathways for referral into UCR/VW and on discharge</a:t>
            </a:r>
          </a:p>
          <a:p>
            <a:pPr marL="457200" indent="-457200" algn="just">
              <a:buFont typeface="Arial" panose="020B0604020202020204" pitchFamily="34" charset="0"/>
              <a:buChar char="•"/>
            </a:pPr>
            <a:r>
              <a:rPr lang="en-GB" dirty="0"/>
              <a:t>Care home pilot</a:t>
            </a:r>
          </a:p>
          <a:p>
            <a:pPr marL="457200" indent="-457200" algn="just">
              <a:buFont typeface="Arial" panose="020B0604020202020204" pitchFamily="34" charset="0"/>
              <a:buChar char="•"/>
            </a:pPr>
            <a:endParaRPr lang="en-GB" dirty="0"/>
          </a:p>
        </p:txBody>
      </p:sp>
    </p:spTree>
    <p:extLst>
      <p:ext uri="{BB962C8B-B14F-4D97-AF65-F5344CB8AC3E}">
        <p14:creationId xmlns:p14="http://schemas.microsoft.com/office/powerpoint/2010/main" val="101395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E381-434D-2653-82D0-495D212ABD55}"/>
              </a:ext>
            </a:extLst>
          </p:cNvPr>
          <p:cNvSpPr>
            <a:spLocks noGrp="1"/>
          </p:cNvSpPr>
          <p:nvPr>
            <p:ph type="title"/>
          </p:nvPr>
        </p:nvSpPr>
        <p:spPr/>
        <p:txBody>
          <a:bodyPr/>
          <a:lstStyle/>
          <a:p>
            <a:r>
              <a:rPr lang="en-GB" dirty="0"/>
              <a:t>Pathways</a:t>
            </a:r>
          </a:p>
        </p:txBody>
      </p:sp>
      <p:sp>
        <p:nvSpPr>
          <p:cNvPr id="6" name="Content Placeholder 5">
            <a:extLst>
              <a:ext uri="{FF2B5EF4-FFF2-40B4-BE49-F238E27FC236}">
                <a16:creationId xmlns:a16="http://schemas.microsoft.com/office/drawing/2014/main" id="{FE4E25AE-91F0-522B-58DF-E1F2F59FA0C5}"/>
              </a:ext>
            </a:extLst>
          </p:cNvPr>
          <p:cNvSpPr>
            <a:spLocks noGrp="1"/>
          </p:cNvSpPr>
          <p:nvPr>
            <p:ph sz="half" idx="1"/>
          </p:nvPr>
        </p:nvSpPr>
        <p:spPr>
          <a:xfrm>
            <a:off x="1981200" y="1628801"/>
            <a:ext cx="8229600" cy="4358562"/>
          </a:xfrm>
        </p:spPr>
        <p:txBody>
          <a:bodyPr/>
          <a:lstStyle/>
          <a:p>
            <a:pPr marL="0" indent="0"/>
            <a:r>
              <a:rPr lang="en-GB" sz="2400" dirty="0"/>
              <a:t>Respiratory</a:t>
            </a:r>
          </a:p>
          <a:p>
            <a:pPr marL="0" indent="0"/>
            <a:r>
              <a:rPr lang="en-GB" sz="2400" dirty="0"/>
              <a:t>Heart Failure</a:t>
            </a:r>
          </a:p>
          <a:p>
            <a:pPr marL="0" indent="0"/>
            <a:r>
              <a:rPr lang="en-GB" sz="2400" dirty="0"/>
              <a:t>Frailty, encompasses palliative and </a:t>
            </a:r>
            <a:r>
              <a:rPr lang="en-GB" sz="2400" dirty="0" err="1"/>
              <a:t>EoL</a:t>
            </a:r>
            <a:r>
              <a:rPr lang="en-GB" sz="2400" dirty="0"/>
              <a:t> care</a:t>
            </a:r>
          </a:p>
          <a:p>
            <a:pPr marL="0" indent="0"/>
            <a:endParaRPr lang="en-GB" sz="2400" dirty="0"/>
          </a:p>
          <a:p>
            <a:pPr marL="0" indent="0"/>
            <a:r>
              <a:rPr lang="en-GB" sz="2400" dirty="0"/>
              <a:t>Next steps</a:t>
            </a:r>
          </a:p>
          <a:p>
            <a:pPr marL="0" indent="0"/>
            <a:r>
              <a:rPr lang="en-GB" sz="2400" dirty="0"/>
              <a:t>Implement a post op # </a:t>
            </a:r>
            <a:r>
              <a:rPr lang="en-GB" sz="2400" dirty="0" err="1"/>
              <a:t>NoF</a:t>
            </a:r>
            <a:r>
              <a:rPr lang="en-GB" sz="2400" dirty="0"/>
              <a:t>- hypotension pathway</a:t>
            </a:r>
          </a:p>
          <a:p>
            <a:pPr marL="0" indent="0"/>
            <a:r>
              <a:rPr lang="en-GB" sz="2400" dirty="0"/>
              <a:t>Post Natal Hypertension</a:t>
            </a:r>
          </a:p>
          <a:p>
            <a:pPr marL="0" indent="0"/>
            <a:r>
              <a:rPr lang="en-GB" sz="2400" dirty="0"/>
              <a:t>UTI step down</a:t>
            </a:r>
          </a:p>
          <a:p>
            <a:pPr marL="0" indent="0"/>
            <a:r>
              <a:rPr lang="en-GB" sz="2400" dirty="0"/>
              <a:t>MAUR step up</a:t>
            </a:r>
          </a:p>
          <a:p>
            <a:pPr marL="0" indent="0"/>
            <a:r>
              <a:rPr lang="en-GB" sz="2400" dirty="0"/>
              <a:t>Scoping surgical pathways </a:t>
            </a:r>
          </a:p>
          <a:p>
            <a:pPr marL="0" indent="0"/>
            <a:endParaRPr lang="en-GB" sz="2400" dirty="0"/>
          </a:p>
          <a:p>
            <a:pPr marL="0" indent="0"/>
            <a:endParaRPr lang="en-GB" sz="2800" dirty="0"/>
          </a:p>
        </p:txBody>
      </p:sp>
    </p:spTree>
    <p:extLst>
      <p:ext uri="{BB962C8B-B14F-4D97-AF65-F5344CB8AC3E}">
        <p14:creationId xmlns:p14="http://schemas.microsoft.com/office/powerpoint/2010/main" val="12478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3C2CB-E91B-0B81-CECC-5F963B35D0FB}"/>
              </a:ext>
            </a:extLst>
          </p:cNvPr>
          <p:cNvSpPr>
            <a:spLocks noGrp="1"/>
          </p:cNvSpPr>
          <p:nvPr>
            <p:ph type="title"/>
          </p:nvPr>
        </p:nvSpPr>
        <p:spPr/>
        <p:txBody>
          <a:bodyPr/>
          <a:lstStyle/>
          <a:p>
            <a:r>
              <a:rPr lang="en-GB" dirty="0"/>
              <a:t>What are our opportunities to work together?</a:t>
            </a:r>
          </a:p>
        </p:txBody>
      </p:sp>
      <p:sp>
        <p:nvSpPr>
          <p:cNvPr id="3" name="Content Placeholder 2">
            <a:extLst>
              <a:ext uri="{FF2B5EF4-FFF2-40B4-BE49-F238E27FC236}">
                <a16:creationId xmlns:a16="http://schemas.microsoft.com/office/drawing/2014/main" id="{5A8B101D-768C-61C9-A40D-5A20EED51F8D}"/>
              </a:ext>
            </a:extLst>
          </p:cNvPr>
          <p:cNvSpPr>
            <a:spLocks noGrp="1"/>
          </p:cNvSpPr>
          <p:nvPr>
            <p:ph sz="half" idx="1"/>
          </p:nvPr>
        </p:nvSpPr>
        <p:spPr/>
        <p:txBody>
          <a:bodyPr/>
          <a:lstStyle/>
          <a:p>
            <a:r>
              <a:rPr lang="en-GB" dirty="0"/>
              <a:t>Optimise 111 referrals with </a:t>
            </a:r>
            <a:r>
              <a:rPr lang="en-GB" dirty="0" err="1"/>
              <a:t>Adastra</a:t>
            </a:r>
            <a:endParaRPr lang="en-GB" dirty="0"/>
          </a:p>
          <a:p>
            <a:r>
              <a:rPr lang="en-GB" dirty="0"/>
              <a:t>IV services collaboration</a:t>
            </a:r>
          </a:p>
          <a:p>
            <a:r>
              <a:rPr lang="en-GB" dirty="0"/>
              <a:t>Therapy and SSW intervention</a:t>
            </a:r>
          </a:p>
          <a:p>
            <a:r>
              <a:rPr lang="en-GB" dirty="0"/>
              <a:t>Digihealth monitoring</a:t>
            </a:r>
          </a:p>
        </p:txBody>
      </p:sp>
    </p:spTree>
    <p:extLst>
      <p:ext uri="{BB962C8B-B14F-4D97-AF65-F5344CB8AC3E}">
        <p14:creationId xmlns:p14="http://schemas.microsoft.com/office/powerpoint/2010/main" val="202874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0A2B-D019-5527-BE85-B03EE4C3C406}"/>
              </a:ext>
            </a:extLst>
          </p:cNvPr>
          <p:cNvSpPr>
            <a:spLocks noGrp="1"/>
          </p:cNvSpPr>
          <p:nvPr>
            <p:ph type="title"/>
          </p:nvPr>
        </p:nvSpPr>
        <p:spPr/>
        <p:txBody>
          <a:bodyPr/>
          <a:lstStyle/>
          <a:p>
            <a:r>
              <a:rPr lang="en-GB" dirty="0"/>
              <a:t>Case study</a:t>
            </a:r>
          </a:p>
        </p:txBody>
      </p:sp>
      <p:sp>
        <p:nvSpPr>
          <p:cNvPr id="3" name="Content Placeholder 2">
            <a:extLst>
              <a:ext uri="{FF2B5EF4-FFF2-40B4-BE49-F238E27FC236}">
                <a16:creationId xmlns:a16="http://schemas.microsoft.com/office/drawing/2014/main" id="{248571A4-F914-F8C7-61DB-C6E940D5E830}"/>
              </a:ext>
            </a:extLst>
          </p:cNvPr>
          <p:cNvSpPr>
            <a:spLocks noGrp="1"/>
          </p:cNvSpPr>
          <p:nvPr>
            <p:ph sz="half" idx="1"/>
          </p:nvPr>
        </p:nvSpPr>
        <p:spPr>
          <a:xfrm>
            <a:off x="1981200" y="1989566"/>
            <a:ext cx="8229600" cy="4175739"/>
          </a:xfrm>
        </p:spPr>
        <p:txBody>
          <a:bodyPr/>
          <a:lstStyle/>
          <a:p>
            <a:r>
              <a:rPr lang="en-GB" sz="1800" dirty="0"/>
              <a:t>•	38 year old female. 8 months post natal. </a:t>
            </a:r>
          </a:p>
          <a:p>
            <a:r>
              <a:rPr lang="en-GB" sz="1800" dirty="0"/>
              <a:t>•	AE attendance with abdo pain, nausea and jaundice-short stay admission. </a:t>
            </a:r>
          </a:p>
          <a:p>
            <a:r>
              <a:rPr lang="en-GB" sz="1800" dirty="0"/>
              <a:t>•	Grossly deranged  LFTs, Ultrasound- biliary tree dilation. </a:t>
            </a:r>
          </a:p>
          <a:p>
            <a:r>
              <a:rPr lang="en-GB" sz="1800" dirty="0"/>
              <a:t>•	Wanted to be at home as breastfeeding and a young family.  </a:t>
            </a:r>
          </a:p>
          <a:p>
            <a:r>
              <a:rPr lang="en-GB" sz="1800" dirty="0"/>
              <a:t>•	DOCOBO delivered with BD observations/</a:t>
            </a:r>
            <a:r>
              <a:rPr lang="en-GB" sz="1800" dirty="0" err="1"/>
              <a:t>tel</a:t>
            </a:r>
            <a:r>
              <a:rPr lang="en-GB" sz="1800" dirty="0"/>
              <a:t> call support. </a:t>
            </a:r>
          </a:p>
          <a:p>
            <a:r>
              <a:rPr lang="en-GB" sz="1800" dirty="0"/>
              <a:t>•	Alternate days LFT’s and infective markers liaised with gastro team. </a:t>
            </a:r>
          </a:p>
          <a:p>
            <a:r>
              <a:rPr lang="en-GB" sz="1800" dirty="0"/>
              <a:t>•	LFT’s improved gradually after an initial lag. </a:t>
            </a:r>
          </a:p>
          <a:p>
            <a:r>
              <a:rPr lang="en-GB" sz="1800" dirty="0"/>
              <a:t>•	MRCP performed whilst on VW- Gallstones in common bile duct. </a:t>
            </a:r>
          </a:p>
          <a:p>
            <a:r>
              <a:rPr lang="en-GB" sz="1800" dirty="0"/>
              <a:t>•	ERCP then booked for the following week and she was discharged from VW. </a:t>
            </a:r>
          </a:p>
          <a:p>
            <a:r>
              <a:rPr lang="en-GB" sz="1800" dirty="0"/>
              <a:t>•	Best place of care for a young mum, aware when to seek help. Reassured by daily observations and regular blood monitoring.  Positive patient feedback. </a:t>
            </a:r>
          </a:p>
          <a:p>
            <a:endParaRPr lang="en-GB" dirty="0"/>
          </a:p>
        </p:txBody>
      </p:sp>
    </p:spTree>
    <p:extLst>
      <p:ext uri="{BB962C8B-B14F-4D97-AF65-F5344CB8AC3E}">
        <p14:creationId xmlns:p14="http://schemas.microsoft.com/office/powerpoint/2010/main" val="274811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DF60-87BA-B3B0-BC2A-4D0CA6BB6850}"/>
              </a:ext>
            </a:extLst>
          </p:cNvPr>
          <p:cNvSpPr>
            <a:spLocks noGrp="1"/>
          </p:cNvSpPr>
          <p:nvPr>
            <p:ph type="title"/>
          </p:nvPr>
        </p:nvSpPr>
        <p:spPr/>
        <p:txBody>
          <a:bodyPr/>
          <a:lstStyle/>
          <a:p>
            <a:pPr algn="ctr"/>
            <a:r>
              <a:rPr lang="en-GB" dirty="0"/>
              <a:t>THANK YOU</a:t>
            </a:r>
          </a:p>
        </p:txBody>
      </p:sp>
      <p:sp>
        <p:nvSpPr>
          <p:cNvPr id="3" name="Content Placeholder 2">
            <a:extLst>
              <a:ext uri="{FF2B5EF4-FFF2-40B4-BE49-F238E27FC236}">
                <a16:creationId xmlns:a16="http://schemas.microsoft.com/office/drawing/2014/main" id="{DDA8DB82-15B9-7F20-83F5-447082E78471}"/>
              </a:ext>
            </a:extLst>
          </p:cNvPr>
          <p:cNvSpPr>
            <a:spLocks noGrp="1"/>
          </p:cNvSpPr>
          <p:nvPr>
            <p:ph sz="half" idx="1"/>
          </p:nvPr>
        </p:nvSpPr>
        <p:spPr/>
        <p:txBody>
          <a:bodyPr/>
          <a:lstStyle/>
          <a:p>
            <a:pPr marL="0" indent="0" algn="ctr">
              <a:buNone/>
            </a:pPr>
            <a:endParaRPr lang="en-GB" dirty="0"/>
          </a:p>
          <a:p>
            <a:pPr marL="0" indent="0" algn="ctr">
              <a:buNone/>
            </a:pPr>
            <a:r>
              <a:rPr lang="en-GB" dirty="0"/>
              <a:t>ANY QUESTIONS? </a:t>
            </a:r>
          </a:p>
          <a:p>
            <a:endParaRPr lang="en-GB" dirty="0"/>
          </a:p>
          <a:p>
            <a:pPr marL="0" indent="0" algn="ctr">
              <a:buNone/>
            </a:pPr>
            <a:r>
              <a:rPr lang="en-GB" dirty="0"/>
              <a:t>Jayne Etches Operational Lead UCR and VW</a:t>
            </a:r>
          </a:p>
          <a:p>
            <a:pPr marL="0" indent="0" algn="ctr">
              <a:buNone/>
            </a:pPr>
            <a:r>
              <a:rPr lang="en-GB" dirty="0">
                <a:hlinkClick r:id="rId2"/>
              </a:rPr>
              <a:t>j</a:t>
            </a:r>
            <a:r>
              <a:rPr lang="en-GB">
                <a:hlinkClick r:id="rId2"/>
              </a:rPr>
              <a:t>ayne</a:t>
            </a:r>
            <a:r>
              <a:rPr lang="en-GB" dirty="0">
                <a:hlinkClick r:id="rId2"/>
              </a:rPr>
              <a:t>.etches@stockport.nhs.uk</a:t>
            </a:r>
            <a:endParaRPr lang="en-GB" dirty="0"/>
          </a:p>
          <a:p>
            <a:pPr marL="0" indent="0" algn="ctr">
              <a:buNone/>
            </a:pPr>
            <a:r>
              <a:rPr lang="en-GB" dirty="0"/>
              <a:t>07810 816214</a:t>
            </a:r>
          </a:p>
          <a:p>
            <a:pPr marL="0" indent="0" algn="ctr">
              <a:buNone/>
            </a:pPr>
            <a:endParaRPr lang="en-GB" dirty="0"/>
          </a:p>
          <a:p>
            <a:pPr marL="0" indent="0" algn="ctr">
              <a:buNone/>
            </a:pPr>
            <a:r>
              <a:rPr lang="en-GB" sz="1600" dirty="0"/>
              <a:t>Expert Adviser for the NICE Centre for Guidelines</a:t>
            </a:r>
          </a:p>
          <a:p>
            <a:pPr marL="0" indent="0">
              <a:buNone/>
            </a:pPr>
            <a:endParaRPr lang="en-GB" dirty="0"/>
          </a:p>
        </p:txBody>
      </p:sp>
      <p:pic>
        <p:nvPicPr>
          <p:cNvPr id="4" name="Picture 3">
            <a:extLst>
              <a:ext uri="{FF2B5EF4-FFF2-40B4-BE49-F238E27FC236}">
                <a16:creationId xmlns:a16="http://schemas.microsoft.com/office/drawing/2014/main" id="{BC6146FF-07C6-2D6B-42E4-966FCF4AB4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0239" y="5054504"/>
            <a:ext cx="1751523" cy="592665"/>
          </a:xfrm>
          <a:prstGeom prst="rect">
            <a:avLst/>
          </a:prstGeom>
          <a:noFill/>
          <a:ln>
            <a:noFill/>
          </a:ln>
        </p:spPr>
      </p:pic>
    </p:spTree>
    <p:extLst>
      <p:ext uri="{BB962C8B-B14F-4D97-AF65-F5344CB8AC3E}">
        <p14:creationId xmlns:p14="http://schemas.microsoft.com/office/powerpoint/2010/main" val="208912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FB26-93EC-7372-ACC5-CAEA6104A2D7}"/>
              </a:ext>
            </a:extLst>
          </p:cNvPr>
          <p:cNvSpPr>
            <a:spLocks noGrp="1"/>
          </p:cNvSpPr>
          <p:nvPr>
            <p:ph type="title"/>
          </p:nvPr>
        </p:nvSpPr>
        <p:spPr/>
        <p:txBody>
          <a:bodyPr/>
          <a:lstStyle/>
          <a:p>
            <a:r>
              <a:rPr lang="en-GB" b="1" dirty="0"/>
              <a:t>UCRs across GM </a:t>
            </a:r>
          </a:p>
        </p:txBody>
      </p:sp>
      <p:sp>
        <p:nvSpPr>
          <p:cNvPr id="3" name="Content Placeholder 2">
            <a:extLst>
              <a:ext uri="{FF2B5EF4-FFF2-40B4-BE49-F238E27FC236}">
                <a16:creationId xmlns:a16="http://schemas.microsoft.com/office/drawing/2014/main" id="{6C070B9B-6599-5A3E-3EED-D34865A13853}"/>
              </a:ext>
            </a:extLst>
          </p:cNvPr>
          <p:cNvSpPr>
            <a:spLocks noGrp="1"/>
          </p:cNvSpPr>
          <p:nvPr>
            <p:ph idx="1"/>
          </p:nvPr>
        </p:nvSpPr>
        <p:spPr>
          <a:xfrm>
            <a:off x="569843" y="2037280"/>
            <a:ext cx="10783957" cy="4351338"/>
          </a:xfrm>
        </p:spPr>
        <p:txBody>
          <a:bodyPr>
            <a:normAutofit lnSpcReduction="10000"/>
          </a:bodyPr>
          <a:lstStyle/>
          <a:p>
            <a:r>
              <a:rPr lang="en-GB" sz="1800" b="1" i="0" u="none" strike="noStrike" baseline="0" dirty="0">
                <a:solidFill>
                  <a:srgbClr val="000000"/>
                </a:solidFill>
                <a:latin typeface="Arial" panose="020B0604020202020204" pitchFamily="34" charset="0"/>
              </a:rPr>
              <a:t>Below is a list of the UCRs across Greater Manchester and their contact details and operating hours: </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Stockport </a:t>
            </a:r>
            <a:r>
              <a:rPr lang="en-GB" sz="1800" b="0" i="0" u="none" strike="noStrike" baseline="0" dirty="0">
                <a:solidFill>
                  <a:srgbClr val="000000"/>
                </a:solidFill>
                <a:latin typeface="Arial" panose="020B0604020202020204" pitchFamily="34" charset="0"/>
              </a:rPr>
              <a:t>8am-10pm 7days a week 0161 </a:t>
            </a:r>
            <a:r>
              <a:rPr lang="en-GB" sz="1800" i="0" u="none" strike="noStrike" baseline="0" dirty="0">
                <a:solidFill>
                  <a:srgbClr val="323232"/>
                </a:solidFill>
                <a:latin typeface="Arial" panose="020B0604020202020204" pitchFamily="34" charset="0"/>
              </a:rPr>
              <a:t>204 4777 </a:t>
            </a:r>
            <a:endParaRPr lang="en-GB" sz="1800" i="0" u="none" strike="noStrike" baseline="0" dirty="0">
              <a:solidFill>
                <a:srgbClr val="000000"/>
              </a:solidFill>
              <a:latin typeface="Arial" panose="020B0604020202020204" pitchFamily="34" charset="0"/>
            </a:endParaRPr>
          </a:p>
          <a:p>
            <a:r>
              <a:rPr lang="en-GB" sz="1800" b="1" i="0" u="none" strike="noStrike" baseline="0" dirty="0">
                <a:solidFill>
                  <a:srgbClr val="323232"/>
                </a:solidFill>
                <a:latin typeface="Arial" panose="020B0604020202020204" pitchFamily="34" charset="0"/>
              </a:rPr>
              <a:t>Traffor</a:t>
            </a:r>
            <a:r>
              <a:rPr lang="en-GB" sz="1800" b="1" i="0" u="none" strike="noStrike" baseline="0" dirty="0">
                <a:solidFill>
                  <a:srgbClr val="000000"/>
                </a:solidFill>
                <a:latin typeface="Arial" panose="020B0604020202020204" pitchFamily="34" charset="0"/>
              </a:rPr>
              <a:t>d </a:t>
            </a:r>
            <a:r>
              <a:rPr lang="en-GB" sz="1800" b="0" i="0" u="none" strike="noStrike" baseline="0" dirty="0">
                <a:solidFill>
                  <a:srgbClr val="000000"/>
                </a:solidFill>
                <a:latin typeface="Arial" panose="020B0604020202020204" pitchFamily="34" charset="0"/>
              </a:rPr>
              <a:t>8am-9.30pm 0300 3230303 (option 3) </a:t>
            </a:r>
          </a:p>
          <a:p>
            <a:r>
              <a:rPr lang="de-DE" sz="1800" b="1" i="0" u="none" strike="noStrike" baseline="0" dirty="0">
                <a:solidFill>
                  <a:srgbClr val="000000"/>
                </a:solidFill>
                <a:latin typeface="Arial" panose="020B0604020202020204" pitchFamily="34" charset="0"/>
              </a:rPr>
              <a:t>Central Manchester </a:t>
            </a:r>
            <a:r>
              <a:rPr lang="de-DE" sz="1800" b="0" i="0" u="none" strike="noStrike" baseline="0" dirty="0">
                <a:solidFill>
                  <a:srgbClr val="000000"/>
                </a:solidFill>
                <a:latin typeface="Arial" panose="020B0604020202020204" pitchFamily="34" charset="0"/>
              </a:rPr>
              <a:t>08:30am-8.30pm 0161 529 6220 </a:t>
            </a:r>
          </a:p>
          <a:p>
            <a:r>
              <a:rPr lang="en-GB" sz="1800" b="1" i="0" u="none" strike="noStrike" baseline="0" dirty="0">
                <a:solidFill>
                  <a:srgbClr val="000000"/>
                </a:solidFill>
                <a:latin typeface="Arial" panose="020B0604020202020204" pitchFamily="34" charset="0"/>
              </a:rPr>
              <a:t>South Manchester </a:t>
            </a:r>
            <a:r>
              <a:rPr lang="en-GB" sz="1800" b="0" i="0" u="none" strike="noStrike" baseline="0" dirty="0">
                <a:solidFill>
                  <a:srgbClr val="000000"/>
                </a:solidFill>
                <a:latin typeface="Arial" panose="020B0604020202020204" pitchFamily="34" charset="0"/>
              </a:rPr>
              <a:t>08:30-8.30pm 0300 303 9650 </a:t>
            </a:r>
          </a:p>
          <a:p>
            <a:r>
              <a:rPr lang="en-GB" sz="1800" b="1" i="0" u="none" strike="noStrike" baseline="0" dirty="0">
                <a:solidFill>
                  <a:srgbClr val="000000"/>
                </a:solidFill>
                <a:latin typeface="Arial" panose="020B0604020202020204" pitchFamily="34" charset="0"/>
              </a:rPr>
              <a:t>North Manchester </a:t>
            </a:r>
            <a:r>
              <a:rPr lang="en-GB" sz="1800" b="0" i="0" u="none" strike="noStrike" baseline="0" dirty="0">
                <a:solidFill>
                  <a:srgbClr val="000000"/>
                </a:solidFill>
                <a:latin typeface="Arial" panose="020B0604020202020204" pitchFamily="34" charset="0"/>
              </a:rPr>
              <a:t>08:30am-8.30pm 0161 667 3292 </a:t>
            </a:r>
          </a:p>
          <a:p>
            <a:r>
              <a:rPr lang="en-GB" sz="1800" b="1" i="0" u="none" strike="noStrike" baseline="0" dirty="0">
                <a:solidFill>
                  <a:srgbClr val="000000"/>
                </a:solidFill>
                <a:latin typeface="Arial" panose="020B0604020202020204" pitchFamily="34" charset="0"/>
              </a:rPr>
              <a:t>Salford </a:t>
            </a:r>
            <a:r>
              <a:rPr lang="en-GB" sz="1800" b="0" i="0" u="none" strike="noStrike" baseline="0" dirty="0">
                <a:solidFill>
                  <a:srgbClr val="000000"/>
                </a:solidFill>
                <a:latin typeface="Arial" panose="020B0604020202020204" pitchFamily="34" charset="0"/>
              </a:rPr>
              <a:t>08:00-7.30pm 0161 206 6666 </a:t>
            </a:r>
          </a:p>
          <a:p>
            <a:r>
              <a:rPr lang="it-IT" sz="1800" b="1" i="0" u="none" strike="noStrike" baseline="0" dirty="0">
                <a:solidFill>
                  <a:srgbClr val="000000"/>
                </a:solidFill>
                <a:latin typeface="Arial" panose="020B0604020202020204" pitchFamily="34" charset="0"/>
              </a:rPr>
              <a:t>Bury </a:t>
            </a:r>
            <a:r>
              <a:rPr lang="it-IT" sz="1800" b="0" i="0" u="none" strike="noStrike" baseline="0" dirty="0">
                <a:solidFill>
                  <a:srgbClr val="000000"/>
                </a:solidFill>
                <a:latin typeface="Arial" panose="020B0604020202020204" pitchFamily="34" charset="0"/>
              </a:rPr>
              <a:t>08:00-6.30pm 0161 253 6292 </a:t>
            </a:r>
            <a:r>
              <a:rPr lang="it-IT" sz="1800" b="0" i="0" u="none" strike="noStrike" baseline="0" dirty="0">
                <a:solidFill>
                  <a:srgbClr val="FF0000"/>
                </a:solidFill>
                <a:latin typeface="Arial" panose="020B0604020202020204" pitchFamily="34" charset="0"/>
              </a:rPr>
              <a:t>(accessible via UEC button) </a:t>
            </a:r>
          </a:p>
          <a:p>
            <a:r>
              <a:rPr lang="de-DE" sz="1800" b="1" i="0" u="none" strike="noStrike" baseline="0" dirty="0">
                <a:solidFill>
                  <a:srgbClr val="000000"/>
                </a:solidFill>
                <a:latin typeface="Arial" panose="020B0604020202020204" pitchFamily="34" charset="0"/>
              </a:rPr>
              <a:t>Bolton </a:t>
            </a:r>
            <a:r>
              <a:rPr lang="de-DE" sz="1800" b="0" i="0" u="none" strike="noStrike" baseline="0" dirty="0">
                <a:solidFill>
                  <a:srgbClr val="000000"/>
                </a:solidFill>
                <a:latin typeface="Arial" panose="020B0604020202020204" pitchFamily="34" charset="0"/>
              </a:rPr>
              <a:t>0800am-8pm 0161 763 8538 </a:t>
            </a:r>
          </a:p>
          <a:p>
            <a:r>
              <a:rPr lang="en-GB" sz="1800" b="1" i="0" u="none" strike="noStrike" baseline="0" dirty="0">
                <a:solidFill>
                  <a:srgbClr val="000000"/>
                </a:solidFill>
                <a:latin typeface="Arial" panose="020B0604020202020204" pitchFamily="34" charset="0"/>
              </a:rPr>
              <a:t>Wigan </a:t>
            </a:r>
            <a:r>
              <a:rPr lang="en-GB" sz="1800" b="0" i="0" u="none" strike="noStrike" baseline="0" dirty="0">
                <a:solidFill>
                  <a:srgbClr val="000000"/>
                </a:solidFill>
                <a:latin typeface="Arial" panose="020B0604020202020204" pitchFamily="34" charset="0"/>
              </a:rPr>
              <a:t>08:00am-8pm 01942 481221 </a:t>
            </a:r>
          </a:p>
          <a:p>
            <a:r>
              <a:rPr lang="it-IT" sz="1800" b="1" i="0" u="none" strike="noStrike" baseline="0" dirty="0">
                <a:solidFill>
                  <a:srgbClr val="000000"/>
                </a:solidFill>
                <a:latin typeface="Arial" panose="020B0604020202020204" pitchFamily="34" charset="0"/>
              </a:rPr>
              <a:t>Tameside </a:t>
            </a:r>
            <a:r>
              <a:rPr lang="it-IT" sz="1800" b="0" i="0" u="none" strike="noStrike" baseline="0" dirty="0">
                <a:solidFill>
                  <a:srgbClr val="000000"/>
                </a:solidFill>
                <a:latin typeface="Arial" panose="020B0604020202020204" pitchFamily="34" charset="0"/>
              </a:rPr>
              <a:t>08:00-6pm 0161 922 4257 </a:t>
            </a:r>
            <a:r>
              <a:rPr lang="it-IT" sz="1800" b="0" i="0" u="none" strike="noStrike" baseline="0" dirty="0">
                <a:solidFill>
                  <a:srgbClr val="FF0000"/>
                </a:solidFill>
                <a:latin typeface="Arial" panose="020B0604020202020204" pitchFamily="34" charset="0"/>
              </a:rPr>
              <a:t>(accessible via UEC button) </a:t>
            </a:r>
          </a:p>
          <a:p>
            <a:r>
              <a:rPr lang="de-DE" sz="1800" b="1" i="0" u="none" strike="noStrike" baseline="0" dirty="0">
                <a:solidFill>
                  <a:srgbClr val="000000"/>
                </a:solidFill>
                <a:latin typeface="Arial" panose="020B0604020202020204" pitchFamily="34" charset="0"/>
              </a:rPr>
              <a:t>Oldham </a:t>
            </a:r>
            <a:r>
              <a:rPr lang="de-DE" sz="1800" b="0" i="0" u="none" strike="noStrike" baseline="0" dirty="0">
                <a:solidFill>
                  <a:srgbClr val="000000"/>
                </a:solidFill>
                <a:latin typeface="Arial" panose="020B0604020202020204" pitchFamily="34" charset="0"/>
              </a:rPr>
              <a:t>08:00-6.30pm 0161 770 6771 </a:t>
            </a:r>
            <a:endParaRPr lang="en-GB" dirty="0"/>
          </a:p>
        </p:txBody>
      </p:sp>
      <p:sp>
        <p:nvSpPr>
          <p:cNvPr id="5" name="TextBox 4">
            <a:extLst>
              <a:ext uri="{FF2B5EF4-FFF2-40B4-BE49-F238E27FC236}">
                <a16:creationId xmlns:a16="http://schemas.microsoft.com/office/drawing/2014/main" id="{5C64B261-19E4-8AD5-F1E7-B9B80822ACDA}"/>
              </a:ext>
            </a:extLst>
          </p:cNvPr>
          <p:cNvSpPr txBox="1"/>
          <p:nvPr/>
        </p:nvSpPr>
        <p:spPr>
          <a:xfrm>
            <a:off x="721687" y="1367522"/>
            <a:ext cx="10926974" cy="369332"/>
          </a:xfrm>
          <a:prstGeom prst="rect">
            <a:avLst/>
          </a:prstGeom>
          <a:noFill/>
        </p:spPr>
        <p:txBody>
          <a:bodyPr wrap="square">
            <a:spAutoFit/>
          </a:bodyPr>
          <a:lstStyle/>
          <a:p>
            <a:r>
              <a:rPr lang="en-GB" sz="18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You can now book into an Urgent community response (UCR) team in Bolton and Tameside and Glossop using the UEC button. </a:t>
            </a:r>
            <a:endParaRPr lang="en-GB" dirty="0">
              <a:solidFill>
                <a:srgbClr val="FF0000"/>
              </a:solidFill>
            </a:endParaRPr>
          </a:p>
        </p:txBody>
      </p:sp>
      <p:pic>
        <p:nvPicPr>
          <p:cNvPr id="6" name="Picture 5" descr="Graphical user interface, text&#10;&#10;Description automatically generated">
            <a:extLst>
              <a:ext uri="{FF2B5EF4-FFF2-40B4-BE49-F238E27FC236}">
                <a16:creationId xmlns:a16="http://schemas.microsoft.com/office/drawing/2014/main" id="{40D4059D-8BB5-A1E3-531B-BA1BF441153B}"/>
              </a:ext>
            </a:extLst>
          </p:cNvPr>
          <p:cNvPicPr>
            <a:picLocks noChangeAspect="1"/>
          </p:cNvPicPr>
          <p:nvPr/>
        </p:nvPicPr>
        <p:blipFill>
          <a:blip r:embed="rId2"/>
          <a:stretch>
            <a:fillRect/>
          </a:stretch>
        </p:blipFill>
        <p:spPr>
          <a:xfrm>
            <a:off x="9686226" y="18533"/>
            <a:ext cx="2505774" cy="1102540"/>
          </a:xfrm>
          <a:prstGeom prst="rect">
            <a:avLst/>
          </a:prstGeom>
          <a:ln w="9525">
            <a:noFill/>
          </a:ln>
        </p:spPr>
      </p:pic>
    </p:spTree>
    <p:extLst>
      <p:ext uri="{BB962C8B-B14F-4D97-AF65-F5344CB8AC3E}">
        <p14:creationId xmlns:p14="http://schemas.microsoft.com/office/powerpoint/2010/main" val="230819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2" y="1051551"/>
            <a:ext cx="3747111" cy="3379772"/>
          </a:xfrm>
        </p:spPr>
        <p:txBody>
          <a:bodyPr rtlCol="0" anchor="b" anchorCtr="0">
            <a:normAutofit/>
          </a:bodyPr>
          <a:lstStyle/>
          <a:p>
            <a:pPr rtl="0"/>
            <a:r>
              <a:rPr lang="en-GB" dirty="0"/>
              <a:t>2Hr UCR/ Rapid Response/ Hospital at Home </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2" y="4722251"/>
            <a:ext cx="3565524" cy="1731963"/>
          </a:xfrm>
        </p:spPr>
        <p:txBody>
          <a:bodyPr rtlCol="0">
            <a:normAutofit/>
          </a:bodyPr>
          <a:lstStyle/>
          <a:p>
            <a:pPr rtl="0"/>
            <a:r>
              <a:rPr lang="en-GB" dirty="0"/>
              <a:t>Suzanne Goggins – Consultant Practitioner.</a:t>
            </a:r>
          </a:p>
        </p:txBody>
      </p:sp>
    </p:spTree>
    <p:extLst>
      <p:ext uri="{BB962C8B-B14F-4D97-AF65-F5344CB8AC3E}">
        <p14:creationId xmlns:p14="http://schemas.microsoft.com/office/powerpoint/2010/main" val="75281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4D36F2-D7EE-A0AB-C94B-595FAC8912AD}"/>
              </a:ext>
            </a:extLst>
          </p:cNvPr>
          <p:cNvSpPr>
            <a:spLocks noGrp="1"/>
          </p:cNvSpPr>
          <p:nvPr>
            <p:ph type="title"/>
          </p:nvPr>
        </p:nvSpPr>
        <p:spPr>
          <a:xfrm>
            <a:off x="550862" y="549275"/>
            <a:ext cx="11091600" cy="511040"/>
          </a:xfrm>
        </p:spPr>
        <p:txBody>
          <a:bodyPr/>
          <a:lstStyle/>
          <a:p>
            <a:r>
              <a:rPr lang="en-US" dirty="0"/>
              <a:t>What do we do ??</a:t>
            </a:r>
          </a:p>
        </p:txBody>
      </p:sp>
      <p:sp>
        <p:nvSpPr>
          <p:cNvPr id="6" name="Date Placeholder 5">
            <a:extLst>
              <a:ext uri="{FF2B5EF4-FFF2-40B4-BE49-F238E27FC236}">
                <a16:creationId xmlns:a16="http://schemas.microsoft.com/office/drawing/2014/main" id="{7629165C-5F37-6401-5964-26D88A35597A}"/>
              </a:ext>
            </a:extLst>
          </p:cNvPr>
          <p:cNvSpPr>
            <a:spLocks noGrp="1"/>
          </p:cNvSpPr>
          <p:nvPr>
            <p:ph type="dt" sz="half" idx="10"/>
          </p:nvPr>
        </p:nvSpPr>
        <p:spPr>
          <a:xfrm>
            <a:off x="550863" y="6507212"/>
            <a:ext cx="2628900" cy="15388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p>
        </p:txBody>
      </p:sp>
      <p:sp>
        <p:nvSpPr>
          <p:cNvPr id="7" name="Footer Placeholder 6">
            <a:extLst>
              <a:ext uri="{FF2B5EF4-FFF2-40B4-BE49-F238E27FC236}">
                <a16:creationId xmlns:a16="http://schemas.microsoft.com/office/drawing/2014/main" id="{FB76E704-5ACA-94DF-019A-8CBDCCDDE1DD}"/>
              </a:ext>
            </a:extLst>
          </p:cNvPr>
          <p:cNvSpPr>
            <a:spLocks noGrp="1"/>
          </p:cNvSpPr>
          <p:nvPr>
            <p:ph type="ftr" sz="quarter" idx="11"/>
          </p:nvPr>
        </p:nvSpPr>
        <p:spPr>
          <a:xfrm>
            <a:off x="3359150" y="6507212"/>
            <a:ext cx="6379210" cy="15388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8" name="Slide Number Placeholder 7">
            <a:extLst>
              <a:ext uri="{FF2B5EF4-FFF2-40B4-BE49-F238E27FC236}">
                <a16:creationId xmlns:a16="http://schemas.microsoft.com/office/drawing/2014/main" id="{C4FEEB8A-842B-5714-7726-9F835A5777E5}"/>
              </a:ext>
            </a:extLst>
          </p:cNvPr>
          <p:cNvSpPr>
            <a:spLocks noGrp="1"/>
          </p:cNvSpPr>
          <p:nvPr>
            <p:ph type="sldNum" sz="quarter" idx="12"/>
          </p:nvPr>
        </p:nvSpPr>
        <p:spPr>
          <a:xfrm>
            <a:off x="9948863" y="6507212"/>
            <a:ext cx="1692274" cy="153888"/>
          </a:xfrm>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9" name="TextBox 8">
            <a:extLst>
              <a:ext uri="{FF2B5EF4-FFF2-40B4-BE49-F238E27FC236}">
                <a16:creationId xmlns:a16="http://schemas.microsoft.com/office/drawing/2014/main" id="{65E70B7D-65BF-E966-E6C0-28D44B74DE1F}"/>
              </a:ext>
            </a:extLst>
          </p:cNvPr>
          <p:cNvSpPr txBox="1"/>
          <p:nvPr/>
        </p:nvSpPr>
        <p:spPr>
          <a:xfrm>
            <a:off x="550862" y="1429966"/>
            <a:ext cx="11209878"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Gill Sans MT"/>
                <a:ea typeface="+mn-ea"/>
                <a:cs typeface="+mn-cs"/>
              </a:rPr>
              <a:t>2 Hr UCR/ Rapid Response/ Hospital @ Home provides personalised care and choice for patients, by combining face-to-face care from multi-disciplinary teams based in the community and may include remote monitoring using apps, technology platforms, wearables, and medical devices such as pulse oximeters allowing hospital-level care. This service offer can provide an alternative to admission or facilitate earlier discharge from hospital including equipment provisions in urgent circumstances to prevent hospital admission, therapy and environmental assessments, provide social care support and assessments. We have available 12-lead ECGs, Urgent bloods back within an hour, Bladder Scanners, X-Rays/CT Scans, we have close links with FGH Frailty SDEC/ NWAS/ GPs.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ill Sans MT"/>
                <a:ea typeface="+mn-ea"/>
                <a:cs typeface="+mn-cs"/>
              </a:rPr>
              <a:t>Admission avoidance - to support people who experience an acute medical episode, at home (usual place of residence i.e., care home or community bed) if their needs can be safely met within the community without requiring a hospital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white"/>
                </a:solidFill>
                <a:effectLst/>
                <a:uLnTx/>
                <a:uFillTx/>
                <a:latin typeface="Gill Sans MT"/>
                <a:ea typeface="+mn-ea"/>
                <a:cs typeface="+mn-cs"/>
              </a:rPr>
              <a:t>Transfer of Care/ Early Discharge - To include referrals from people attending the Emergency Department and SDEC (Same day emergency care) and to support to facilitate an earlier discharge from hospital wards.</a:t>
            </a:r>
          </a:p>
        </p:txBody>
      </p:sp>
    </p:spTree>
    <p:extLst>
      <p:ext uri="{BB962C8B-B14F-4D97-AF65-F5344CB8AC3E}">
        <p14:creationId xmlns:p14="http://schemas.microsoft.com/office/powerpoint/2010/main" val="247226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196900"/>
            <a:ext cx="8593137" cy="742667"/>
          </a:xfrm>
        </p:spPr>
        <p:txBody>
          <a:bodyPr vert="horz" wrap="square" lIns="0" tIns="0" rIns="0" bIns="0" rtlCol="0" anchor="b" anchorCtr="0">
            <a:normAutofit fontScale="90000"/>
          </a:bodyPr>
          <a:lstStyle/>
          <a:p>
            <a:pPr rtl="0"/>
            <a:r>
              <a:rPr lang="en-GB" kern="1200" dirty="0"/>
              <a:t>Available in the Service / Our Team </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rtl="0">
              <a:buNone/>
            </a:pPr>
            <a:endParaRPr lang="en-GB" kern="1200" dirty="0"/>
          </a:p>
          <a:p>
            <a:pPr marL="0" indent="0" rtl="0">
              <a:buNone/>
            </a:pPr>
            <a:endParaRPr lang="en-GB" kern="1200" dirty="0"/>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714" r="3" b="3"/>
          <a:stretch/>
        </p:blipFill>
        <p:spPr>
          <a:xfrm>
            <a:off x="6555359" y="939567"/>
            <a:ext cx="5084064" cy="2489433"/>
          </a:xfrm>
          <a:noFill/>
        </p:spPr>
      </p:pic>
      <p:pic>
        <p:nvPicPr>
          <p:cNvPr id="11" name="Picture Placeholder 10">
            <a:extLst>
              <a:ext uri="{FF2B5EF4-FFF2-40B4-BE49-F238E27FC236}">
                <a16:creationId xmlns:a16="http://schemas.microsoft.com/office/drawing/2014/main" id="{FD01A957-1BC0-2C9C-7F4D-CCDE4F6D7F41}"/>
              </a:ext>
            </a:extLst>
          </p:cNvPr>
          <p:cNvPicPr>
            <a:picLocks noGrp="1" noChangeAspect="1"/>
          </p:cNvPicPr>
          <p:nvPr>
            <p:ph type="pic" sz="quarter" idx="16"/>
          </p:nvPr>
        </p:nvPicPr>
        <p:blipFill>
          <a:blip r:embed="rId4"/>
          <a:srcRect t="1197" b="1197"/>
          <a:stretch>
            <a:fillRect/>
          </a:stretch>
        </p:blipFill>
        <p:spPr>
          <a:xfrm>
            <a:off x="6556375" y="3429000"/>
            <a:ext cx="5083175" cy="2879725"/>
          </a:xfrm>
          <a:prstGeom prst="rect">
            <a:avLst/>
          </a:pr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wrap="square"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Thursday 15</a:t>
            </a:r>
            <a:r>
              <a:rPr kumimoji="0" lang="en-GB" sz="1000" b="0" i="0" u="none" strike="noStrike" kern="1200" cap="none" spc="0" normalizeH="0" baseline="30000" noProof="0" dirty="0">
                <a:ln>
                  <a:noFill/>
                </a:ln>
                <a:solidFill>
                  <a:prstClr val="white">
                    <a:lumMod val="65000"/>
                    <a:alpha val="80000"/>
                  </a:prstClr>
                </a:solidFill>
                <a:effectLst/>
                <a:uLnTx/>
                <a:uFillTx/>
                <a:latin typeface="Gill Sans MT"/>
                <a:ea typeface="+mn-ea"/>
                <a:cs typeface="+mn-cs"/>
              </a:rPr>
              <a:t>th</a:t>
            </a: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 February 2024</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wrap="square"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
        <p:nvSpPr>
          <p:cNvPr id="10" name="TextBox 9">
            <a:extLst>
              <a:ext uri="{FF2B5EF4-FFF2-40B4-BE49-F238E27FC236}">
                <a16:creationId xmlns:a16="http://schemas.microsoft.com/office/drawing/2014/main" id="{F0B2576E-816E-9836-4669-ED3CBEBFD196}"/>
              </a:ext>
            </a:extLst>
          </p:cNvPr>
          <p:cNvSpPr txBox="1"/>
          <p:nvPr/>
        </p:nvSpPr>
        <p:spPr>
          <a:xfrm>
            <a:off x="151003" y="998290"/>
            <a:ext cx="6194742"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The 2Hr UCR/ Rapid Response/ Hospital @ Home service brings together a range of professions and skills to manage patients with acute medical needs,/social care needs within the patient’s own home or main residence. The multi-disciplinary team comprises of the following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Gill Sans 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Hospital Consultants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H@H GP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Register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Assistant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Consultant Practitioner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Advanced Practitioner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Advanced Clinical Practitioner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Nurses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Nurses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Occupation Therapists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Physiotherapist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Social Workers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Social Care Officers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Pharmacists/ Pharmacist Tech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Support Workers (Day)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Support Workers (Night)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Gill Sans MT"/>
                <a:ea typeface="+mn-ea"/>
                <a:cs typeface="+mn-cs"/>
              </a:rPr>
              <a:t>Administration Team</a:t>
            </a:r>
          </a:p>
        </p:txBody>
      </p:sp>
    </p:spTree>
    <p:extLst>
      <p:ext uri="{BB962C8B-B14F-4D97-AF65-F5344CB8AC3E}">
        <p14:creationId xmlns:p14="http://schemas.microsoft.com/office/powerpoint/2010/main" val="560021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FEAA-8F72-024E-9841-82B9C8D699E2}"/>
              </a:ext>
            </a:extLst>
          </p:cNvPr>
          <p:cNvSpPr>
            <a:spLocks noGrp="1"/>
          </p:cNvSpPr>
          <p:nvPr>
            <p:ph type="title"/>
          </p:nvPr>
        </p:nvSpPr>
        <p:spPr>
          <a:xfrm>
            <a:off x="522420" y="350788"/>
            <a:ext cx="11090274" cy="907561"/>
          </a:xfrm>
        </p:spPr>
        <p:txBody>
          <a:bodyPr wrap="square" anchor="t">
            <a:normAutofit/>
          </a:bodyPr>
          <a:lstStyle/>
          <a:p>
            <a:pPr algn="ctr"/>
            <a:r>
              <a:rPr lang="en-GB" dirty="0"/>
              <a:t>Inclusion/Exclusion criteria</a:t>
            </a:r>
          </a:p>
        </p:txBody>
      </p:sp>
      <p:sp>
        <p:nvSpPr>
          <p:cNvPr id="13" name="Content Placeholder 2">
            <a:extLst>
              <a:ext uri="{FF2B5EF4-FFF2-40B4-BE49-F238E27FC236}">
                <a16:creationId xmlns:a16="http://schemas.microsoft.com/office/drawing/2014/main" id="{AD2F49D9-18F5-1C68-D283-48583C3DE320}"/>
              </a:ext>
            </a:extLst>
          </p:cNvPr>
          <p:cNvSpPr>
            <a:spLocks noGrp="1"/>
          </p:cNvSpPr>
          <p:nvPr>
            <p:ph sz="half" idx="1"/>
          </p:nvPr>
        </p:nvSpPr>
        <p:spPr>
          <a:xfrm>
            <a:off x="151003" y="1258349"/>
            <a:ext cx="5835460" cy="5248863"/>
          </a:xfrm>
        </p:spPr>
        <p:txBody>
          <a:bodyPr/>
          <a:lstStyle/>
          <a:p>
            <a:pPr marL="36000" indent="0">
              <a:lnSpc>
                <a:spcPct val="100000"/>
              </a:lnSpc>
              <a:spcBef>
                <a:spcPts val="200"/>
              </a:spcBef>
              <a:spcAft>
                <a:spcPts val="200"/>
              </a:spcAft>
              <a:buNone/>
            </a:pPr>
            <a:r>
              <a:rPr lang="en-US" sz="1800" b="1" u="sng" dirty="0"/>
              <a:t>Inclusion:</a:t>
            </a:r>
          </a:p>
          <a:p>
            <a:pPr marL="36000" indent="0">
              <a:lnSpc>
                <a:spcPct val="100000"/>
              </a:lnSpc>
              <a:spcBef>
                <a:spcPts val="200"/>
              </a:spcBef>
              <a:spcAft>
                <a:spcPts val="200"/>
              </a:spcAft>
            </a:pPr>
            <a:r>
              <a:rPr lang="en-GB" sz="1400" dirty="0"/>
              <a:t>Only applicable to individuals over the age of 18 and pay their council tax to Bury Council. </a:t>
            </a:r>
          </a:p>
          <a:p>
            <a:pPr marL="36000" indent="0">
              <a:lnSpc>
                <a:spcPct val="100000"/>
              </a:lnSpc>
              <a:spcBef>
                <a:spcPts val="200"/>
              </a:spcBef>
              <a:spcAft>
                <a:spcPts val="200"/>
              </a:spcAft>
            </a:pPr>
            <a:r>
              <a:rPr lang="en-GB" sz="1400" dirty="0"/>
              <a:t>Family/ carer breakdown, patient refusing to go to hospital, requires urgent equipment to avoid hospital admission.</a:t>
            </a:r>
          </a:p>
          <a:p>
            <a:pPr marL="36000" indent="0">
              <a:lnSpc>
                <a:spcPct val="100000"/>
              </a:lnSpc>
              <a:spcBef>
                <a:spcPts val="200"/>
              </a:spcBef>
              <a:spcAft>
                <a:spcPts val="200"/>
              </a:spcAft>
            </a:pPr>
            <a:r>
              <a:rPr lang="en-GB" sz="1400" dirty="0"/>
              <a:t>Requires remote monitoring of observations – </a:t>
            </a:r>
            <a:r>
              <a:rPr lang="en-GB" sz="1400" dirty="0" err="1"/>
              <a:t>Doccla</a:t>
            </a:r>
            <a:r>
              <a:rPr lang="en-GB" sz="1400" dirty="0"/>
              <a:t>.</a:t>
            </a:r>
          </a:p>
          <a:p>
            <a:pPr marL="36000" indent="0">
              <a:lnSpc>
                <a:spcPct val="100000"/>
              </a:lnSpc>
              <a:spcBef>
                <a:spcPts val="200"/>
              </a:spcBef>
              <a:spcAft>
                <a:spcPts val="200"/>
              </a:spcAft>
            </a:pPr>
            <a:r>
              <a:rPr lang="en-GB" sz="1400" dirty="0"/>
              <a:t>Are admitted or due to be admitted with a primary diagnosis which has been deemed appropriate for care under the pathways of 2Hr UCR/ Rapid Response/ Hospital @ Home. </a:t>
            </a:r>
          </a:p>
          <a:p>
            <a:pPr marL="36000" indent="0">
              <a:lnSpc>
                <a:spcPct val="100000"/>
              </a:lnSpc>
              <a:spcBef>
                <a:spcPts val="200"/>
              </a:spcBef>
              <a:spcAft>
                <a:spcPts val="200"/>
              </a:spcAft>
            </a:pPr>
            <a:r>
              <a:rPr lang="en-GB" sz="1400" dirty="0"/>
              <a:t>Are clinically improving or stable enough to be managed at home (with or without remote monitoring of vital signs as required and robust telemedicine support).</a:t>
            </a:r>
          </a:p>
          <a:p>
            <a:pPr marL="36000" indent="0">
              <a:lnSpc>
                <a:spcPct val="100000"/>
              </a:lnSpc>
              <a:spcBef>
                <a:spcPts val="200"/>
              </a:spcBef>
              <a:spcAft>
                <a:spcPts val="200"/>
              </a:spcAft>
            </a:pPr>
            <a:r>
              <a:rPr lang="en-GB" sz="1400" dirty="0"/>
              <a:t>Meet the individual criteria outlined for each primary diagnosis condition in the approved pathways – IV Fluids, Home IV, Catheter, Cardiology, Palliative and End of Life (EOL).</a:t>
            </a:r>
          </a:p>
          <a:p>
            <a:pPr marL="36000" indent="0">
              <a:lnSpc>
                <a:spcPct val="100000"/>
              </a:lnSpc>
              <a:spcBef>
                <a:spcPts val="200"/>
              </a:spcBef>
              <a:spcAft>
                <a:spcPts val="200"/>
              </a:spcAft>
            </a:pPr>
            <a:r>
              <a:rPr lang="en-GB" sz="1400" dirty="0"/>
              <a:t>The admitting responsible clinician has agreed the patient is suitable for ongoing admission under Hospital at Home (and has agreed clear parameters/monitoring requirements).</a:t>
            </a:r>
          </a:p>
          <a:p>
            <a:pPr marL="36000" indent="0">
              <a:lnSpc>
                <a:spcPct val="100000"/>
              </a:lnSpc>
              <a:spcBef>
                <a:spcPts val="200"/>
              </a:spcBef>
              <a:spcAft>
                <a:spcPts val="200"/>
              </a:spcAft>
            </a:pPr>
            <a:r>
              <a:rPr lang="en-GB" sz="1400" dirty="0"/>
              <a:t>Patient consented.</a:t>
            </a:r>
          </a:p>
          <a:p>
            <a:pPr marL="36000" indent="0">
              <a:lnSpc>
                <a:spcPct val="100000"/>
              </a:lnSpc>
              <a:spcBef>
                <a:spcPts val="200"/>
              </a:spcBef>
              <a:spcAft>
                <a:spcPts val="200"/>
              </a:spcAft>
            </a:pPr>
            <a:r>
              <a:rPr lang="en-GB" sz="1400" dirty="0"/>
              <a:t>Do not meet any of the absolute exclusion criteria outlined.</a:t>
            </a:r>
          </a:p>
          <a:p>
            <a:pPr marL="36000" indent="0">
              <a:lnSpc>
                <a:spcPct val="100000"/>
              </a:lnSpc>
              <a:spcBef>
                <a:spcPts val="200"/>
              </a:spcBef>
              <a:spcAft>
                <a:spcPts val="200"/>
              </a:spcAft>
            </a:pPr>
            <a:r>
              <a:rPr lang="en-GB" sz="1400" dirty="0"/>
              <a:t>Falls – long lies without significant injury.</a:t>
            </a:r>
          </a:p>
          <a:p>
            <a:endParaRPr lang="en-US" sz="500" dirty="0"/>
          </a:p>
        </p:txBody>
      </p:sp>
      <p:sp>
        <p:nvSpPr>
          <p:cNvPr id="15" name="Content Placeholder 3">
            <a:extLst>
              <a:ext uri="{FF2B5EF4-FFF2-40B4-BE49-F238E27FC236}">
                <a16:creationId xmlns:a16="http://schemas.microsoft.com/office/drawing/2014/main" id="{488CE92E-2632-B0DC-6C3E-2AC013E6A8D6}"/>
              </a:ext>
            </a:extLst>
          </p:cNvPr>
          <p:cNvSpPr>
            <a:spLocks noGrp="1"/>
          </p:cNvSpPr>
          <p:nvPr>
            <p:ph sz="half" idx="2"/>
          </p:nvPr>
        </p:nvSpPr>
        <p:spPr>
          <a:xfrm>
            <a:off x="6205538" y="1342240"/>
            <a:ext cx="5435600" cy="5164972"/>
          </a:xfrm>
        </p:spPr>
        <p:txBody>
          <a:bodyPr/>
          <a:lstStyle/>
          <a:p>
            <a:r>
              <a:rPr lang="en-US" dirty="0"/>
              <a:t>Exclusion:</a:t>
            </a:r>
          </a:p>
          <a:p>
            <a:r>
              <a:rPr lang="en-GB" sz="1400" dirty="0"/>
              <a:t>Individuals under the age of 18.</a:t>
            </a:r>
          </a:p>
          <a:p>
            <a:r>
              <a:rPr lang="en-GB" sz="1400" dirty="0"/>
              <a:t>Acutely deteriorating/haemodynamic instability.</a:t>
            </a:r>
          </a:p>
          <a:p>
            <a:r>
              <a:rPr lang="en-GB" sz="1400" dirty="0"/>
              <a:t>Social circumstance or cognition such that meaning patient would be unsafe at home despite the support offered by the 2Hr UCR/ Rapid Response/ Hospital @ Home.</a:t>
            </a:r>
          </a:p>
          <a:p>
            <a:r>
              <a:rPr lang="en-GB" sz="1400" dirty="0"/>
              <a:t>Pregnant women/ 6 weeks postpartum.</a:t>
            </a:r>
          </a:p>
          <a:p>
            <a:r>
              <a:rPr lang="en-GB" sz="1400" dirty="0"/>
              <a:t>Acute Mental Health crisis.</a:t>
            </a:r>
          </a:p>
          <a:p>
            <a:r>
              <a:rPr lang="en-GB" sz="1400" dirty="0"/>
              <a:t>Trauma (initial presentation – could be step down post.).</a:t>
            </a:r>
          </a:p>
          <a:p>
            <a:r>
              <a:rPr lang="en-GB" sz="1400" dirty="0"/>
              <a:t>Suspected Sepsis.</a:t>
            </a:r>
          </a:p>
          <a:p>
            <a:r>
              <a:rPr lang="en-GB" sz="1400" dirty="0"/>
              <a:t>Residents who pay their council tax to another locality despite being registered with Bury GP.</a:t>
            </a:r>
          </a:p>
          <a:p>
            <a:endParaRPr lang="en-US" sz="1400" dirty="0"/>
          </a:p>
          <a:p>
            <a:pPr marL="0" indent="0">
              <a:buNone/>
            </a:pPr>
            <a:endParaRPr lang="en-US" sz="1400" dirty="0"/>
          </a:p>
          <a:p>
            <a:endParaRPr lang="en-US" dirty="0"/>
          </a:p>
        </p:txBody>
      </p:sp>
      <p:sp>
        <p:nvSpPr>
          <p:cNvPr id="6" name="Date Placeholder 5">
            <a:extLst>
              <a:ext uri="{FF2B5EF4-FFF2-40B4-BE49-F238E27FC236}">
                <a16:creationId xmlns:a16="http://schemas.microsoft.com/office/drawing/2014/main" id="{F69CD893-9336-A4CE-64C3-2AE97E2053F3}"/>
              </a:ext>
            </a:extLst>
          </p:cNvPr>
          <p:cNvSpPr>
            <a:spLocks noGrp="1"/>
          </p:cNvSpPr>
          <p:nvPr>
            <p:ph type="dt" sz="half" idx="10"/>
          </p:nvPr>
        </p:nvSpPr>
        <p:spPr>
          <a:xfrm>
            <a:off x="550863" y="6650066"/>
            <a:ext cx="2628900" cy="153888"/>
          </a:xfrm>
        </p:spPr>
        <p:txBody>
          <a:bodyPr wrap="square"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Thursday 15</a:t>
            </a:r>
            <a:r>
              <a:rPr kumimoji="0" lang="en-GB" sz="1000" b="0" i="0" u="none" strike="noStrike" kern="1200" cap="none" spc="0" normalizeH="0" baseline="30000" noProof="0" dirty="0">
                <a:ln>
                  <a:noFill/>
                </a:ln>
                <a:solidFill>
                  <a:prstClr val="white">
                    <a:lumMod val="65000"/>
                    <a:alpha val="80000"/>
                  </a:prstClr>
                </a:solidFill>
                <a:effectLst/>
                <a:uLnTx/>
                <a:uFillTx/>
                <a:latin typeface="Gill Sans MT"/>
                <a:ea typeface="+mn-ea"/>
                <a:cs typeface="+mn-cs"/>
              </a:rPr>
              <a:t>th</a:t>
            </a: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 February 2024</a:t>
            </a:r>
          </a:p>
        </p:txBody>
      </p:sp>
      <p:sp>
        <p:nvSpPr>
          <p:cNvPr id="8" name="Slide Number Placeholder 7">
            <a:extLst>
              <a:ext uri="{FF2B5EF4-FFF2-40B4-BE49-F238E27FC236}">
                <a16:creationId xmlns:a16="http://schemas.microsoft.com/office/drawing/2014/main" id="{781A037C-A8A6-0296-44C8-756F2EAD0932}"/>
              </a:ext>
            </a:extLst>
          </p:cNvPr>
          <p:cNvSpPr>
            <a:spLocks noGrp="1"/>
          </p:cNvSpPr>
          <p:nvPr>
            <p:ph type="sldNum" sz="quarter" idx="12"/>
          </p:nvPr>
        </p:nvSpPr>
        <p:spPr>
          <a:xfrm>
            <a:off x="9948863" y="6507212"/>
            <a:ext cx="1692274" cy="153888"/>
          </a:xfrm>
        </p:spPr>
        <p:txBody>
          <a:bodyPr wrap="square"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732997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96391"/>
            <a:ext cx="3448558" cy="1563149"/>
          </a:xfrm>
        </p:spPr>
        <p:txBody>
          <a:bodyPr rtlCol="0"/>
          <a:lstStyle/>
          <a:p>
            <a:pPr algn="ctr" rtl="0"/>
            <a:r>
              <a:rPr lang="en-GB" sz="4000" dirty="0"/>
              <a:t>Single Point of Access (SPoA) for all services</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687051" y="2296447"/>
            <a:ext cx="3565525" cy="796948"/>
          </a:xfrm>
        </p:spPr>
        <p:txBody>
          <a:bodyPr rtlCol="0"/>
          <a:lstStyle/>
          <a:p>
            <a:pPr rtl="0"/>
            <a:r>
              <a:rPr lang="en-GB" sz="4000" dirty="0"/>
              <a:t>0161 253 6292</a:t>
            </a: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pic>
        <p:nvPicPr>
          <p:cNvPr id="4" name="Picture 3" descr="A diagram of a flowchart&#10;&#10;Description automatically generated">
            <a:extLst>
              <a:ext uri="{FF2B5EF4-FFF2-40B4-BE49-F238E27FC236}">
                <a16:creationId xmlns:a16="http://schemas.microsoft.com/office/drawing/2014/main" id="{2E081C6C-87C6-0868-5026-627A66DF0A85}"/>
              </a:ext>
            </a:extLst>
          </p:cNvPr>
          <p:cNvPicPr>
            <a:picLocks noChangeAspect="1"/>
          </p:cNvPicPr>
          <p:nvPr/>
        </p:nvPicPr>
        <p:blipFill>
          <a:blip r:embed="rId5"/>
          <a:stretch>
            <a:fillRect/>
          </a:stretch>
        </p:blipFill>
        <p:spPr>
          <a:xfrm>
            <a:off x="4114800" y="631323"/>
            <a:ext cx="7885866" cy="5526286"/>
          </a:xfrm>
          <a:prstGeom prst="rect">
            <a:avLst/>
          </a:prstGeom>
        </p:spPr>
      </p:pic>
    </p:spTree>
    <p:extLst>
      <p:ext uri="{BB962C8B-B14F-4D97-AF65-F5344CB8AC3E}">
        <p14:creationId xmlns:p14="http://schemas.microsoft.com/office/powerpoint/2010/main" val="231323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549275"/>
            <a:ext cx="11091600" cy="1332000"/>
          </a:xfrm>
        </p:spPr>
        <p:txBody>
          <a:bodyPr rtlCol="0"/>
          <a:lstStyle/>
          <a:p>
            <a:pPr algn="ctr" rtl="0"/>
            <a:r>
              <a:rPr lang="en-GB" sz="3600" dirty="0"/>
              <a:t>The below table describes the Hospital at Home Pathways including criteria and how the H@H differentiate from the Rapid Response offer:</a:t>
            </a:r>
          </a:p>
        </p:txBody>
      </p:sp>
      <p:sp>
        <p:nvSpPr>
          <p:cNvPr id="14" name="Date Placeholder 13">
            <a:extLst>
              <a:ext uri="{FF2B5EF4-FFF2-40B4-BE49-F238E27FC236}">
                <a16:creationId xmlns:a16="http://schemas.microsoft.com/office/drawing/2014/main" id="{DC738669-5750-45EA-9715-A0041D4C569B}"/>
              </a:ext>
            </a:extLst>
          </p:cNvPr>
          <p:cNvSpPr>
            <a:spLocks noGrp="1"/>
          </p:cNvSpPr>
          <p:nvPr>
            <p:ph type="dt" sz="half" idx="10"/>
          </p:nvPr>
        </p:nvSpPr>
        <p:spPr>
          <a:xfrm>
            <a:off x="550863" y="6507212"/>
            <a:ext cx="262890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p>
        </p:txBody>
      </p:sp>
      <p:sp>
        <p:nvSpPr>
          <p:cNvPr id="15" name="Footer Placeholder 14">
            <a:extLst>
              <a:ext uri="{FF2B5EF4-FFF2-40B4-BE49-F238E27FC236}">
                <a16:creationId xmlns:a16="http://schemas.microsoft.com/office/drawing/2014/main" id="{CD05A243-8080-4F6D-8538-65CDDF891BA6}"/>
              </a:ext>
            </a:extLst>
          </p:cNvPr>
          <p:cNvSpPr>
            <a:spLocks noGrp="1"/>
          </p:cNvSpPr>
          <p:nvPr>
            <p:ph type="ftr" sz="quarter" idx="11"/>
          </p:nvPr>
        </p:nvSpPr>
        <p:spPr>
          <a:xfrm>
            <a:off x="3359150" y="6507212"/>
            <a:ext cx="637921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pic>
        <p:nvPicPr>
          <p:cNvPr id="5" name="Content Placeholder 4">
            <a:extLst>
              <a:ext uri="{FF2B5EF4-FFF2-40B4-BE49-F238E27FC236}">
                <a16:creationId xmlns:a16="http://schemas.microsoft.com/office/drawing/2014/main" id="{796C0729-6710-E4DD-3A52-B6FAB85A7207}"/>
              </a:ext>
            </a:extLst>
          </p:cNvPr>
          <p:cNvPicPr>
            <a:picLocks noGrp="1" noChangeAspect="1"/>
          </p:cNvPicPr>
          <p:nvPr>
            <p:ph idx="1"/>
          </p:nvPr>
        </p:nvPicPr>
        <p:blipFill>
          <a:blip r:embed="rId2"/>
          <a:stretch>
            <a:fillRect/>
          </a:stretch>
        </p:blipFill>
        <p:spPr>
          <a:xfrm>
            <a:off x="795507" y="2112963"/>
            <a:ext cx="10600986" cy="3979862"/>
          </a:xfrm>
          <a:prstGeom prst="rect">
            <a:avLst/>
          </a:prstGeom>
        </p:spPr>
      </p:pic>
    </p:spTree>
    <p:extLst>
      <p:ext uri="{BB962C8B-B14F-4D97-AF65-F5344CB8AC3E}">
        <p14:creationId xmlns:p14="http://schemas.microsoft.com/office/powerpoint/2010/main" val="2496947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Thursday 15</a:t>
            </a:r>
            <a:r>
              <a:rPr kumimoji="0" lang="en-GB" sz="1000" b="0" i="0" u="none" strike="noStrike" kern="1200" cap="none" spc="0" normalizeH="0" baseline="30000" noProof="0" dirty="0">
                <a:ln>
                  <a:noFill/>
                </a:ln>
                <a:solidFill>
                  <a:prstClr val="white">
                    <a:lumMod val="65000"/>
                    <a:alpha val="80000"/>
                  </a:prstClr>
                </a:solidFill>
                <a:effectLst/>
                <a:uLnTx/>
                <a:uFillTx/>
                <a:latin typeface="Gill Sans MT"/>
                <a:ea typeface="+mn-ea"/>
                <a:cs typeface="+mn-cs"/>
              </a:rPr>
              <a:t>th</a:t>
            </a:r>
            <a:r>
              <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rPr>
              <a:t> February 2024</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pic>
        <p:nvPicPr>
          <p:cNvPr id="4" name="Picture 3">
            <a:extLst>
              <a:ext uri="{FF2B5EF4-FFF2-40B4-BE49-F238E27FC236}">
                <a16:creationId xmlns:a16="http://schemas.microsoft.com/office/drawing/2014/main" id="{33009AB4-DBCA-19AC-8F58-32AF534D6B1C}"/>
              </a:ext>
            </a:extLst>
          </p:cNvPr>
          <p:cNvPicPr>
            <a:picLocks noChangeAspect="1"/>
          </p:cNvPicPr>
          <p:nvPr/>
        </p:nvPicPr>
        <p:blipFill>
          <a:blip r:embed="rId2"/>
          <a:stretch>
            <a:fillRect/>
          </a:stretch>
        </p:blipFill>
        <p:spPr>
          <a:xfrm>
            <a:off x="5385732" y="136833"/>
            <a:ext cx="4655495" cy="6584333"/>
          </a:xfrm>
          <a:prstGeom prst="rect">
            <a:avLst/>
          </a:prstGeom>
        </p:spPr>
      </p:pic>
      <p:sp>
        <p:nvSpPr>
          <p:cNvPr id="8" name="Content Placeholder 7">
            <a:extLst>
              <a:ext uri="{FF2B5EF4-FFF2-40B4-BE49-F238E27FC236}">
                <a16:creationId xmlns:a16="http://schemas.microsoft.com/office/drawing/2014/main" id="{5F63703D-FED0-6735-49BD-B61964962BFD}"/>
              </a:ext>
            </a:extLst>
          </p:cNvPr>
          <p:cNvSpPr>
            <a:spLocks noGrp="1"/>
          </p:cNvSpPr>
          <p:nvPr>
            <p:ph sz="quarter" idx="15"/>
          </p:nvPr>
        </p:nvSpPr>
        <p:spPr>
          <a:xfrm>
            <a:off x="550862" y="1635853"/>
            <a:ext cx="4655495" cy="4812572"/>
          </a:xfrm>
        </p:spPr>
        <p:txBody>
          <a:bodyPr/>
          <a:lstStyle/>
          <a:p>
            <a:r>
              <a:rPr lang="en-GB" sz="3200" dirty="0"/>
              <a:t>If there is anything to take away from today’s presentation, please print this 2 Hr UCR poster and put in every office, staff room and waiting area.</a:t>
            </a:r>
          </a:p>
        </p:txBody>
      </p:sp>
    </p:spTree>
    <p:extLst>
      <p:ext uri="{BB962C8B-B14F-4D97-AF65-F5344CB8AC3E}">
        <p14:creationId xmlns:p14="http://schemas.microsoft.com/office/powerpoint/2010/main" val="395518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rtlCol="0"/>
          <a:lstStyle/>
          <a:p>
            <a:pPr rtl="0"/>
            <a:r>
              <a:rPr lang="en-GB"/>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3598876" y="4152549"/>
            <a:ext cx="8321879" cy="2072081"/>
          </a:xfrm>
        </p:spPr>
        <p:txBody>
          <a:bodyPr rtlCol="0">
            <a:normAutofit fontScale="92500" lnSpcReduction="10000"/>
          </a:bodyPr>
          <a:lstStyle/>
          <a:p>
            <a:pPr rtl="0"/>
            <a:r>
              <a:rPr lang="en-GB" dirty="0"/>
              <a:t>2 Hr UCR/ Rapid Response/ Hospital @ Home sit under one team and one SPoA contact number, we provide a full MDT assessment and provide a wraparound service to the residents of Bury, this can be up to 72 hours under 2Hr UCR/Rapid response or up to 14 days under our Hospital @ Home service.</a:t>
            </a:r>
          </a:p>
          <a:p>
            <a:pPr rtl="0"/>
            <a:r>
              <a:rPr lang="en-GB" dirty="0"/>
              <a:t>‘IF IN DOUBT THEN PLEASE PICK UP THE PHONE AND DISCUSS WITH OUR TRIAGE CO-ORDINATOR – </a:t>
            </a:r>
            <a:r>
              <a:rPr lang="en-GB" b="1" u="sng" dirty="0"/>
              <a:t>0161 253 6292’</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endParaRPr kumimoji="0" lang="en-GB" sz="1000" b="0" i="0" u="none" strike="noStrike" kern="1200" cap="none" spc="0" normalizeH="0" baseline="0" noProof="0" dirty="0">
              <a:ln>
                <a:noFill/>
              </a:ln>
              <a:solidFill>
                <a:prstClr val="white">
                  <a:lumMod val="65000"/>
                  <a:alpha val="80000"/>
                </a:prstClr>
              </a:solidFill>
              <a:effectLst/>
              <a:uLnTx/>
              <a:uFillTx/>
              <a:latin typeface="Gill Sans MT"/>
              <a:ea typeface="+mn-ea"/>
              <a:cs typeface="+mn-cs"/>
            </a:endParaRP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52156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n-GB"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rtlCol="0"/>
          <a:lstStyle/>
          <a:p>
            <a:pPr rtl="0"/>
            <a:r>
              <a:rPr lang="en-GB" dirty="0"/>
              <a:t>Suzanne Goggins – Consultant Practitioner</a:t>
            </a:r>
          </a:p>
          <a:p>
            <a:pPr rtl="0"/>
            <a:r>
              <a:rPr lang="en-GB" dirty="0"/>
              <a:t>Email address – s.goggins@bury.gov.uk</a:t>
            </a:r>
          </a:p>
          <a:p>
            <a:pPr rtl="0"/>
            <a:r>
              <a:rPr lang="en-GB" dirty="0"/>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rPr>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GB"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24779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1C51-945F-F07A-C5D2-1D8EA5E0C25D}"/>
              </a:ext>
            </a:extLst>
          </p:cNvPr>
          <p:cNvSpPr>
            <a:spLocks noGrp="1"/>
          </p:cNvSpPr>
          <p:nvPr>
            <p:ph type="title"/>
          </p:nvPr>
        </p:nvSpPr>
        <p:spPr>
          <a:xfrm>
            <a:off x="629732" y="357044"/>
            <a:ext cx="6454213" cy="739206"/>
          </a:xfrm>
          <a:solidFill>
            <a:srgbClr val="0070C0"/>
          </a:solidFill>
        </p:spPr>
        <p:txBody>
          <a:bodyPr vert="horz" lIns="91440" tIns="45720" rIns="91440" bIns="45720" rtlCol="0" anchor="ctr">
            <a:normAutofit/>
          </a:bodyPr>
          <a:lstStyle/>
          <a:p>
            <a:pPr algn="ctr"/>
            <a:r>
              <a:rPr lang="en-US" sz="3200" b="1" kern="1200" dirty="0">
                <a:solidFill>
                  <a:schemeClr val="tx1"/>
                </a:solidFill>
                <a:latin typeface="+mj-lt"/>
                <a:ea typeface="+mj-ea"/>
                <a:cs typeface="+mj-cs"/>
              </a:rPr>
              <a:t>UCR referrals from CAS</a:t>
            </a:r>
          </a:p>
        </p:txBody>
      </p:sp>
      <p:pic>
        <p:nvPicPr>
          <p:cNvPr id="1026" name="Picture 16">
            <a:extLst>
              <a:ext uri="{FF2B5EF4-FFF2-40B4-BE49-F238E27FC236}">
                <a16:creationId xmlns:a16="http://schemas.microsoft.com/office/drawing/2014/main" id="{329EA607-28F4-113F-5E89-CFDFDB101A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6846" y="1400388"/>
            <a:ext cx="9417657" cy="4963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raphical user interface, text&#10;&#10;Description automatically generated">
            <a:extLst>
              <a:ext uri="{FF2B5EF4-FFF2-40B4-BE49-F238E27FC236}">
                <a16:creationId xmlns:a16="http://schemas.microsoft.com/office/drawing/2014/main" id="{5689FD79-EAF4-7F2E-4D46-A31F99F13CA5}"/>
              </a:ext>
            </a:extLst>
          </p:cNvPr>
          <p:cNvPicPr>
            <a:picLocks noChangeAspect="1"/>
          </p:cNvPicPr>
          <p:nvPr/>
        </p:nvPicPr>
        <p:blipFill>
          <a:blip r:embed="rId3"/>
          <a:stretch>
            <a:fillRect/>
          </a:stretch>
        </p:blipFill>
        <p:spPr>
          <a:xfrm>
            <a:off x="9303027" y="-26627"/>
            <a:ext cx="2888974" cy="1427015"/>
          </a:xfrm>
          <a:prstGeom prst="rect">
            <a:avLst/>
          </a:prstGeom>
          <a:ln w="9525">
            <a:noFill/>
          </a:ln>
        </p:spPr>
      </p:pic>
      <p:sp>
        <p:nvSpPr>
          <p:cNvPr id="3" name="TextBox 2">
            <a:extLst>
              <a:ext uri="{FF2B5EF4-FFF2-40B4-BE49-F238E27FC236}">
                <a16:creationId xmlns:a16="http://schemas.microsoft.com/office/drawing/2014/main" id="{5FEDB036-2AEE-2B14-4580-B4269FBE489C}"/>
              </a:ext>
            </a:extLst>
          </p:cNvPr>
          <p:cNvSpPr txBox="1"/>
          <p:nvPr/>
        </p:nvSpPr>
        <p:spPr>
          <a:xfrm>
            <a:off x="10495721" y="3579674"/>
            <a:ext cx="1444488" cy="1477328"/>
          </a:xfrm>
          <a:prstGeom prst="rect">
            <a:avLst/>
          </a:prstGeom>
          <a:noFill/>
        </p:spPr>
        <p:txBody>
          <a:bodyPr wrap="square" rtlCol="0">
            <a:spAutoFit/>
          </a:bodyPr>
          <a:lstStyle/>
          <a:p>
            <a:r>
              <a:rPr lang="en-GB" dirty="0">
                <a:solidFill>
                  <a:srgbClr val="FF0000"/>
                </a:solidFill>
              </a:rPr>
              <a:t>10 referrals in last 2mths.  We need to utilise this resource</a:t>
            </a:r>
          </a:p>
        </p:txBody>
      </p:sp>
    </p:spTree>
    <p:extLst>
      <p:ext uri="{BB962C8B-B14F-4D97-AF65-F5344CB8AC3E}">
        <p14:creationId xmlns:p14="http://schemas.microsoft.com/office/powerpoint/2010/main" val="314268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01255" y="1789011"/>
            <a:ext cx="9429226" cy="1514019"/>
          </a:xfrm>
        </p:spPr>
        <p:txBody>
          <a:bodyPr rtlCol="0"/>
          <a:lstStyle/>
          <a:p>
            <a:pPr rtl="0"/>
            <a:r>
              <a:rPr lang="en-GB" sz="4000" dirty="0"/>
              <a:t>Integrated Urgent Crisis Response</a:t>
            </a:r>
            <a:r>
              <a:rPr lang="en-GB" dirty="0"/>
              <a:t> </a:t>
            </a:r>
            <a:br>
              <a:rPr lang="en-GB" dirty="0"/>
            </a:br>
            <a:r>
              <a:rPr lang="en-GB" sz="2800" dirty="0"/>
              <a:t>Tameside &amp; Glossop Integrated Care Foundation Trust</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dirty="0">
                <a:latin typeface="+mj-lt"/>
              </a:rPr>
              <a:t>Peter Grace</a:t>
            </a:r>
            <a:endParaRPr lang="en-GB" dirty="0"/>
          </a:p>
          <a:p>
            <a:pPr rtl="0"/>
            <a:r>
              <a:rPr lang="en-GB" dirty="0"/>
              <a:t>Associate Director ITS &amp; Clinical Lead</a:t>
            </a:r>
          </a:p>
          <a:p>
            <a:pPr rtl="0"/>
            <a:r>
              <a:rPr lang="en-GB" dirty="0"/>
              <a:t>15 February 2024 </a:t>
            </a:r>
          </a:p>
          <a:p>
            <a:pPr rtl="0"/>
            <a:endParaRPr lang="en-GB" dirty="0"/>
          </a:p>
        </p:txBody>
      </p:sp>
      <p:pic>
        <p:nvPicPr>
          <p:cNvPr id="5" name="Picture 4" descr="cid:image002.png@01D9F0A5.0E0CCBD0">
            <a:extLst>
              <a:ext uri="{FF2B5EF4-FFF2-40B4-BE49-F238E27FC236}">
                <a16:creationId xmlns:a16="http://schemas.microsoft.com/office/drawing/2014/main" id="{328DDC15-378D-9555-7E96-FFC0CB25A9F6}"/>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520791" y="0"/>
            <a:ext cx="2671209" cy="1692436"/>
          </a:xfrm>
          <a:prstGeom prst="rect">
            <a:avLst/>
          </a:prstGeom>
          <a:noFill/>
          <a:ln>
            <a:noFill/>
          </a:ln>
        </p:spPr>
      </p:pic>
      <p:pic>
        <p:nvPicPr>
          <p:cNvPr id="7" name="Picture 6" descr="A close up of a logo&#10;&#10;Description automatically generated">
            <a:extLst>
              <a:ext uri="{FF2B5EF4-FFF2-40B4-BE49-F238E27FC236}">
                <a16:creationId xmlns:a16="http://schemas.microsoft.com/office/drawing/2014/main" id="{930FA06C-CFE8-DF1D-0B6B-C0C70B789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81" y="0"/>
            <a:ext cx="1524000" cy="687897"/>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423021" y="984419"/>
            <a:ext cx="4941477" cy="610863"/>
          </a:xfrm>
        </p:spPr>
        <p:txBody>
          <a:bodyPr rtlCol="0"/>
          <a:lstStyle/>
          <a:p>
            <a:pPr rtl="0"/>
            <a:r>
              <a:rPr lang="en-GB" dirty="0"/>
              <a:t>Introduction</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GB" smtClean="0"/>
              <a:pPr rtl="0"/>
              <a:t>5</a:t>
            </a:fld>
            <a:endParaRPr lang="en-GB"/>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r>
              <a:rPr lang="en-GB" dirty="0"/>
              <a:t>Hospital at Home</a:t>
            </a:r>
          </a:p>
        </p:txBody>
      </p:sp>
      <p:sp>
        <p:nvSpPr>
          <p:cNvPr id="5" name="Date Placeholder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313180" cy="247651"/>
          </a:xfrm>
        </p:spPr>
        <p:txBody>
          <a:bodyPr rtlCol="0"/>
          <a:lstStyle/>
          <a:p>
            <a:pPr rtl="0"/>
            <a:fld id="{7E95D1A8-F167-412C-8772-4FDCBEEA9C1E}" type="datetime3">
              <a:rPr lang="en-GB" smtClean="0"/>
              <a:t>16 February, 2024</a:t>
            </a:fld>
            <a:endParaRPr lang="en-GB"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069899" y="-45086"/>
            <a:ext cx="5105322" cy="6903086"/>
          </a:xfrm>
        </p:spPr>
      </p:pic>
      <p:sp>
        <p:nvSpPr>
          <p:cNvPr id="2" name="Rectangle: Rounded Corners 10">
            <a:extLst>
              <a:ext uri="{FF2B5EF4-FFF2-40B4-BE49-F238E27FC236}">
                <a16:creationId xmlns:a16="http://schemas.microsoft.com/office/drawing/2014/main" id="{05E5D0A9-45D7-1BE0-9E07-DD60CDB22867}"/>
              </a:ext>
            </a:extLst>
          </p:cNvPr>
          <p:cNvSpPr/>
          <p:nvPr/>
        </p:nvSpPr>
        <p:spPr>
          <a:xfrm>
            <a:off x="117446" y="2063691"/>
            <a:ext cx="6753137" cy="3677199"/>
          </a:xfrm>
          <a:prstGeom prst="roundRect">
            <a:avLst>
              <a:gd name="adj" fmla="val 10704"/>
            </a:avLst>
          </a:prstGeom>
          <a:solidFill>
            <a:srgbClr val="4BACC6">
              <a:lumMod val="20000"/>
              <a:lumOff val="80000"/>
            </a:srgbClr>
          </a:solidFill>
          <a:ln w="25400" cap="flat" cmpd="sng" algn="ctr">
            <a:solidFill>
              <a:srgbClr val="4BACC6"/>
            </a:solidFill>
            <a:prstDash val="solid"/>
            <a:extLst>
              <a:ext uri="{C807C97D-BFC1-408E-A445-0C87EB9F89A2}">
                <ask:lineSketchStyleProps xmlns:ask="http://schemas.microsoft.com/office/drawing/2018/sketchyshapes" sd="897118847">
                  <a:custGeom>
                    <a:avLst/>
                    <a:gdLst>
                      <a:gd name="connsiteX0" fmla="*/ 0 w 8389116"/>
                      <a:gd name="connsiteY0" fmla="*/ 292101 h 1752570"/>
                      <a:gd name="connsiteX1" fmla="*/ 292101 w 8389116"/>
                      <a:gd name="connsiteY1" fmla="*/ 0 h 1752570"/>
                      <a:gd name="connsiteX2" fmla="*/ 927644 w 8389116"/>
                      <a:gd name="connsiteY2" fmla="*/ 0 h 1752570"/>
                      <a:gd name="connsiteX3" fmla="*/ 1641236 w 8389116"/>
                      <a:gd name="connsiteY3" fmla="*/ 0 h 1752570"/>
                      <a:gd name="connsiteX4" fmla="*/ 1964583 w 8389116"/>
                      <a:gd name="connsiteY4" fmla="*/ 0 h 1752570"/>
                      <a:gd name="connsiteX5" fmla="*/ 2678175 w 8389116"/>
                      <a:gd name="connsiteY5" fmla="*/ 0 h 1752570"/>
                      <a:gd name="connsiteX6" fmla="*/ 3235669 w 8389116"/>
                      <a:gd name="connsiteY6" fmla="*/ 0 h 1752570"/>
                      <a:gd name="connsiteX7" fmla="*/ 3559015 w 8389116"/>
                      <a:gd name="connsiteY7" fmla="*/ 0 h 1752570"/>
                      <a:gd name="connsiteX8" fmla="*/ 4194558 w 8389116"/>
                      <a:gd name="connsiteY8" fmla="*/ 0 h 1752570"/>
                      <a:gd name="connsiteX9" fmla="*/ 4752052 w 8389116"/>
                      <a:gd name="connsiteY9" fmla="*/ 0 h 1752570"/>
                      <a:gd name="connsiteX10" fmla="*/ 5465644 w 8389116"/>
                      <a:gd name="connsiteY10" fmla="*/ 0 h 1752570"/>
                      <a:gd name="connsiteX11" fmla="*/ 6179236 w 8389116"/>
                      <a:gd name="connsiteY11" fmla="*/ 0 h 1752570"/>
                      <a:gd name="connsiteX12" fmla="*/ 6736730 w 8389116"/>
                      <a:gd name="connsiteY12" fmla="*/ 0 h 1752570"/>
                      <a:gd name="connsiteX13" fmla="*/ 7450322 w 8389116"/>
                      <a:gd name="connsiteY13" fmla="*/ 0 h 1752570"/>
                      <a:gd name="connsiteX14" fmla="*/ 8097015 w 8389116"/>
                      <a:gd name="connsiteY14" fmla="*/ 0 h 1752570"/>
                      <a:gd name="connsiteX15" fmla="*/ 8389116 w 8389116"/>
                      <a:gd name="connsiteY15" fmla="*/ 292101 h 1752570"/>
                      <a:gd name="connsiteX16" fmla="*/ 8389116 w 8389116"/>
                      <a:gd name="connsiteY16" fmla="*/ 852918 h 1752570"/>
                      <a:gd name="connsiteX17" fmla="*/ 8389116 w 8389116"/>
                      <a:gd name="connsiteY17" fmla="*/ 1460469 h 1752570"/>
                      <a:gd name="connsiteX18" fmla="*/ 8097015 w 8389116"/>
                      <a:gd name="connsiteY18" fmla="*/ 1752570 h 1752570"/>
                      <a:gd name="connsiteX19" fmla="*/ 7617570 w 8389116"/>
                      <a:gd name="connsiteY19" fmla="*/ 1752570 h 1752570"/>
                      <a:gd name="connsiteX20" fmla="*/ 7216175 w 8389116"/>
                      <a:gd name="connsiteY20" fmla="*/ 1752570 h 1752570"/>
                      <a:gd name="connsiteX21" fmla="*/ 6814779 w 8389116"/>
                      <a:gd name="connsiteY21" fmla="*/ 1752570 h 1752570"/>
                      <a:gd name="connsiteX22" fmla="*/ 6257285 w 8389116"/>
                      <a:gd name="connsiteY22" fmla="*/ 1752570 h 1752570"/>
                      <a:gd name="connsiteX23" fmla="*/ 5621742 w 8389116"/>
                      <a:gd name="connsiteY23" fmla="*/ 1752570 h 1752570"/>
                      <a:gd name="connsiteX24" fmla="*/ 5220347 w 8389116"/>
                      <a:gd name="connsiteY24" fmla="*/ 1752570 h 1752570"/>
                      <a:gd name="connsiteX25" fmla="*/ 4818951 w 8389116"/>
                      <a:gd name="connsiteY25" fmla="*/ 1752570 h 1752570"/>
                      <a:gd name="connsiteX26" fmla="*/ 4183408 w 8389116"/>
                      <a:gd name="connsiteY26" fmla="*/ 1752570 h 1752570"/>
                      <a:gd name="connsiteX27" fmla="*/ 3547865 w 8389116"/>
                      <a:gd name="connsiteY27" fmla="*/ 1752570 h 1752570"/>
                      <a:gd name="connsiteX28" fmla="*/ 2834273 w 8389116"/>
                      <a:gd name="connsiteY28" fmla="*/ 1752570 h 1752570"/>
                      <a:gd name="connsiteX29" fmla="*/ 2276779 w 8389116"/>
                      <a:gd name="connsiteY29" fmla="*/ 1752570 h 1752570"/>
                      <a:gd name="connsiteX30" fmla="*/ 1953433 w 8389116"/>
                      <a:gd name="connsiteY30" fmla="*/ 1752570 h 1752570"/>
                      <a:gd name="connsiteX31" fmla="*/ 1552037 w 8389116"/>
                      <a:gd name="connsiteY31" fmla="*/ 1752570 h 1752570"/>
                      <a:gd name="connsiteX32" fmla="*/ 838445 w 8389116"/>
                      <a:gd name="connsiteY32" fmla="*/ 1752570 h 1752570"/>
                      <a:gd name="connsiteX33" fmla="*/ 292101 w 8389116"/>
                      <a:gd name="connsiteY33" fmla="*/ 1752570 h 1752570"/>
                      <a:gd name="connsiteX34" fmla="*/ 0 w 8389116"/>
                      <a:gd name="connsiteY34" fmla="*/ 1460469 h 1752570"/>
                      <a:gd name="connsiteX35" fmla="*/ 0 w 8389116"/>
                      <a:gd name="connsiteY35" fmla="*/ 864601 h 1752570"/>
                      <a:gd name="connsiteX36" fmla="*/ 0 w 8389116"/>
                      <a:gd name="connsiteY36" fmla="*/ 292101 h 175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389116" h="1752570" fill="none" extrusionOk="0">
                        <a:moveTo>
                          <a:pt x="0" y="292101"/>
                        </a:moveTo>
                        <a:cubicBezTo>
                          <a:pt x="13080" y="122303"/>
                          <a:pt x="136336" y="3974"/>
                          <a:pt x="292101" y="0"/>
                        </a:cubicBezTo>
                        <a:cubicBezTo>
                          <a:pt x="482641" y="-36389"/>
                          <a:pt x="628238" y="31759"/>
                          <a:pt x="927644" y="0"/>
                        </a:cubicBezTo>
                        <a:cubicBezTo>
                          <a:pt x="1227050" y="-31759"/>
                          <a:pt x="1405491" y="30863"/>
                          <a:pt x="1641236" y="0"/>
                        </a:cubicBezTo>
                        <a:cubicBezTo>
                          <a:pt x="1876981" y="-30863"/>
                          <a:pt x="1853237" y="15273"/>
                          <a:pt x="1964583" y="0"/>
                        </a:cubicBezTo>
                        <a:cubicBezTo>
                          <a:pt x="2075929" y="-15273"/>
                          <a:pt x="2467852" y="78059"/>
                          <a:pt x="2678175" y="0"/>
                        </a:cubicBezTo>
                        <a:cubicBezTo>
                          <a:pt x="2888498" y="-78059"/>
                          <a:pt x="3002331" y="5806"/>
                          <a:pt x="3235669" y="0"/>
                        </a:cubicBezTo>
                        <a:cubicBezTo>
                          <a:pt x="3469007" y="-5806"/>
                          <a:pt x="3421746" y="25025"/>
                          <a:pt x="3559015" y="0"/>
                        </a:cubicBezTo>
                        <a:cubicBezTo>
                          <a:pt x="3696284" y="-25025"/>
                          <a:pt x="3938812" y="9037"/>
                          <a:pt x="4194558" y="0"/>
                        </a:cubicBezTo>
                        <a:cubicBezTo>
                          <a:pt x="4450304" y="-9037"/>
                          <a:pt x="4509301" y="22353"/>
                          <a:pt x="4752052" y="0"/>
                        </a:cubicBezTo>
                        <a:cubicBezTo>
                          <a:pt x="4994803" y="-22353"/>
                          <a:pt x="5125905" y="63145"/>
                          <a:pt x="5465644" y="0"/>
                        </a:cubicBezTo>
                        <a:cubicBezTo>
                          <a:pt x="5805383" y="-63145"/>
                          <a:pt x="5861116" y="76717"/>
                          <a:pt x="6179236" y="0"/>
                        </a:cubicBezTo>
                        <a:cubicBezTo>
                          <a:pt x="6497356" y="-76717"/>
                          <a:pt x="6531068" y="27377"/>
                          <a:pt x="6736730" y="0"/>
                        </a:cubicBezTo>
                        <a:cubicBezTo>
                          <a:pt x="6942392" y="-27377"/>
                          <a:pt x="7300357" y="11372"/>
                          <a:pt x="7450322" y="0"/>
                        </a:cubicBezTo>
                        <a:cubicBezTo>
                          <a:pt x="7600287" y="-11372"/>
                          <a:pt x="7936631" y="25729"/>
                          <a:pt x="8097015" y="0"/>
                        </a:cubicBezTo>
                        <a:cubicBezTo>
                          <a:pt x="8261953" y="-44973"/>
                          <a:pt x="8369623" y="152161"/>
                          <a:pt x="8389116" y="292101"/>
                        </a:cubicBezTo>
                        <a:cubicBezTo>
                          <a:pt x="8421446" y="539360"/>
                          <a:pt x="8375554" y="643493"/>
                          <a:pt x="8389116" y="852918"/>
                        </a:cubicBezTo>
                        <a:cubicBezTo>
                          <a:pt x="8402678" y="1062343"/>
                          <a:pt x="8370959" y="1239714"/>
                          <a:pt x="8389116" y="1460469"/>
                        </a:cubicBezTo>
                        <a:cubicBezTo>
                          <a:pt x="8388434" y="1639567"/>
                          <a:pt x="8239279" y="1779823"/>
                          <a:pt x="8097015" y="1752570"/>
                        </a:cubicBezTo>
                        <a:cubicBezTo>
                          <a:pt x="7977832" y="1792759"/>
                          <a:pt x="7738925" y="1737054"/>
                          <a:pt x="7617570" y="1752570"/>
                        </a:cubicBezTo>
                        <a:cubicBezTo>
                          <a:pt x="7496216" y="1768086"/>
                          <a:pt x="7379816" y="1720249"/>
                          <a:pt x="7216175" y="1752570"/>
                        </a:cubicBezTo>
                        <a:cubicBezTo>
                          <a:pt x="7052534" y="1784891"/>
                          <a:pt x="6946603" y="1742397"/>
                          <a:pt x="6814779" y="1752570"/>
                        </a:cubicBezTo>
                        <a:cubicBezTo>
                          <a:pt x="6682955" y="1762743"/>
                          <a:pt x="6461156" y="1736937"/>
                          <a:pt x="6257285" y="1752570"/>
                        </a:cubicBezTo>
                        <a:cubicBezTo>
                          <a:pt x="6053414" y="1768203"/>
                          <a:pt x="5806308" y="1737328"/>
                          <a:pt x="5621742" y="1752570"/>
                        </a:cubicBezTo>
                        <a:cubicBezTo>
                          <a:pt x="5437176" y="1767812"/>
                          <a:pt x="5319025" y="1709859"/>
                          <a:pt x="5220347" y="1752570"/>
                        </a:cubicBezTo>
                        <a:cubicBezTo>
                          <a:pt x="5121669" y="1795281"/>
                          <a:pt x="5001500" y="1742622"/>
                          <a:pt x="4818951" y="1752570"/>
                        </a:cubicBezTo>
                        <a:cubicBezTo>
                          <a:pt x="4636402" y="1762518"/>
                          <a:pt x="4380070" y="1749736"/>
                          <a:pt x="4183408" y="1752570"/>
                        </a:cubicBezTo>
                        <a:cubicBezTo>
                          <a:pt x="3986746" y="1755404"/>
                          <a:pt x="3857511" y="1677141"/>
                          <a:pt x="3547865" y="1752570"/>
                        </a:cubicBezTo>
                        <a:cubicBezTo>
                          <a:pt x="3238219" y="1827999"/>
                          <a:pt x="3075274" y="1726022"/>
                          <a:pt x="2834273" y="1752570"/>
                        </a:cubicBezTo>
                        <a:cubicBezTo>
                          <a:pt x="2593272" y="1779118"/>
                          <a:pt x="2518415" y="1733089"/>
                          <a:pt x="2276779" y="1752570"/>
                        </a:cubicBezTo>
                        <a:cubicBezTo>
                          <a:pt x="2035143" y="1772051"/>
                          <a:pt x="2058769" y="1738360"/>
                          <a:pt x="1953433" y="1752570"/>
                        </a:cubicBezTo>
                        <a:cubicBezTo>
                          <a:pt x="1848097" y="1766780"/>
                          <a:pt x="1678457" y="1717287"/>
                          <a:pt x="1552037" y="1752570"/>
                        </a:cubicBezTo>
                        <a:cubicBezTo>
                          <a:pt x="1425617" y="1787853"/>
                          <a:pt x="1097487" y="1734818"/>
                          <a:pt x="838445" y="1752570"/>
                        </a:cubicBezTo>
                        <a:cubicBezTo>
                          <a:pt x="579403" y="1770322"/>
                          <a:pt x="541800" y="1745829"/>
                          <a:pt x="292101" y="1752570"/>
                        </a:cubicBezTo>
                        <a:cubicBezTo>
                          <a:pt x="140179" y="1755986"/>
                          <a:pt x="-31441" y="1591258"/>
                          <a:pt x="0" y="1460469"/>
                        </a:cubicBezTo>
                        <a:cubicBezTo>
                          <a:pt x="-4941" y="1298003"/>
                          <a:pt x="58285" y="1088631"/>
                          <a:pt x="0" y="864601"/>
                        </a:cubicBezTo>
                        <a:cubicBezTo>
                          <a:pt x="-58285" y="640571"/>
                          <a:pt x="31766" y="462401"/>
                          <a:pt x="0" y="292101"/>
                        </a:cubicBezTo>
                        <a:close/>
                      </a:path>
                      <a:path w="8389116" h="1752570" stroke="0" extrusionOk="0">
                        <a:moveTo>
                          <a:pt x="0" y="292101"/>
                        </a:moveTo>
                        <a:cubicBezTo>
                          <a:pt x="-32746" y="122274"/>
                          <a:pt x="123008" y="21939"/>
                          <a:pt x="292101" y="0"/>
                        </a:cubicBezTo>
                        <a:cubicBezTo>
                          <a:pt x="413215" y="-19541"/>
                          <a:pt x="732198" y="52117"/>
                          <a:pt x="849595" y="0"/>
                        </a:cubicBezTo>
                        <a:cubicBezTo>
                          <a:pt x="966992" y="-52117"/>
                          <a:pt x="1206270" y="11867"/>
                          <a:pt x="1485138" y="0"/>
                        </a:cubicBezTo>
                        <a:cubicBezTo>
                          <a:pt x="1764006" y="-11867"/>
                          <a:pt x="1725371" y="36941"/>
                          <a:pt x="1808484" y="0"/>
                        </a:cubicBezTo>
                        <a:cubicBezTo>
                          <a:pt x="1891597" y="-36941"/>
                          <a:pt x="2337869" y="18011"/>
                          <a:pt x="2522076" y="0"/>
                        </a:cubicBezTo>
                        <a:cubicBezTo>
                          <a:pt x="2706283" y="-18011"/>
                          <a:pt x="2806696" y="45508"/>
                          <a:pt x="3079570" y="0"/>
                        </a:cubicBezTo>
                        <a:cubicBezTo>
                          <a:pt x="3352444" y="-45508"/>
                          <a:pt x="3259416" y="32161"/>
                          <a:pt x="3402917" y="0"/>
                        </a:cubicBezTo>
                        <a:cubicBezTo>
                          <a:pt x="3546418" y="-32161"/>
                          <a:pt x="3910761" y="52448"/>
                          <a:pt x="4116509" y="0"/>
                        </a:cubicBezTo>
                        <a:cubicBezTo>
                          <a:pt x="4322257" y="-52448"/>
                          <a:pt x="4591743" y="67051"/>
                          <a:pt x="4830101" y="0"/>
                        </a:cubicBezTo>
                        <a:cubicBezTo>
                          <a:pt x="5068459" y="-67051"/>
                          <a:pt x="5013437" y="19339"/>
                          <a:pt x="5153447" y="0"/>
                        </a:cubicBezTo>
                        <a:cubicBezTo>
                          <a:pt x="5293457" y="-19339"/>
                          <a:pt x="5696420" y="54967"/>
                          <a:pt x="5867040" y="0"/>
                        </a:cubicBezTo>
                        <a:cubicBezTo>
                          <a:pt x="6037660" y="-54967"/>
                          <a:pt x="6081155" y="37718"/>
                          <a:pt x="6190386" y="0"/>
                        </a:cubicBezTo>
                        <a:cubicBezTo>
                          <a:pt x="6299617" y="-37718"/>
                          <a:pt x="6382419" y="37410"/>
                          <a:pt x="6513732" y="0"/>
                        </a:cubicBezTo>
                        <a:cubicBezTo>
                          <a:pt x="6645045" y="-37410"/>
                          <a:pt x="6766886" y="31378"/>
                          <a:pt x="6837079" y="0"/>
                        </a:cubicBezTo>
                        <a:cubicBezTo>
                          <a:pt x="6907272" y="-31378"/>
                          <a:pt x="7315707" y="34340"/>
                          <a:pt x="7550671" y="0"/>
                        </a:cubicBezTo>
                        <a:cubicBezTo>
                          <a:pt x="7785635" y="-34340"/>
                          <a:pt x="7901372" y="15699"/>
                          <a:pt x="8097015" y="0"/>
                        </a:cubicBezTo>
                        <a:cubicBezTo>
                          <a:pt x="8282678" y="-2825"/>
                          <a:pt x="8397315" y="96849"/>
                          <a:pt x="8389116" y="292101"/>
                        </a:cubicBezTo>
                        <a:cubicBezTo>
                          <a:pt x="8446345" y="515509"/>
                          <a:pt x="8388450" y="683196"/>
                          <a:pt x="8389116" y="887969"/>
                        </a:cubicBezTo>
                        <a:cubicBezTo>
                          <a:pt x="8389782" y="1092742"/>
                          <a:pt x="8343672" y="1285465"/>
                          <a:pt x="8389116" y="1460469"/>
                        </a:cubicBezTo>
                        <a:cubicBezTo>
                          <a:pt x="8414444" y="1651644"/>
                          <a:pt x="8296451" y="1759986"/>
                          <a:pt x="8097015" y="1752570"/>
                        </a:cubicBezTo>
                        <a:cubicBezTo>
                          <a:pt x="7944970" y="1821411"/>
                          <a:pt x="7567751" y="1750145"/>
                          <a:pt x="7383423" y="1752570"/>
                        </a:cubicBezTo>
                        <a:cubicBezTo>
                          <a:pt x="7199095" y="1754995"/>
                          <a:pt x="7166749" y="1725668"/>
                          <a:pt x="6982027" y="1752570"/>
                        </a:cubicBezTo>
                        <a:cubicBezTo>
                          <a:pt x="6797305" y="1779472"/>
                          <a:pt x="6755721" y="1719183"/>
                          <a:pt x="6580632" y="1752570"/>
                        </a:cubicBezTo>
                        <a:cubicBezTo>
                          <a:pt x="6405544" y="1785957"/>
                          <a:pt x="6148581" y="1734177"/>
                          <a:pt x="6023138" y="1752570"/>
                        </a:cubicBezTo>
                        <a:cubicBezTo>
                          <a:pt x="5897695" y="1770963"/>
                          <a:pt x="5767462" y="1722807"/>
                          <a:pt x="5621742" y="1752570"/>
                        </a:cubicBezTo>
                        <a:cubicBezTo>
                          <a:pt x="5476022" y="1782333"/>
                          <a:pt x="5331632" y="1734054"/>
                          <a:pt x="5142298" y="1752570"/>
                        </a:cubicBezTo>
                        <a:cubicBezTo>
                          <a:pt x="4952964" y="1771086"/>
                          <a:pt x="4722713" y="1702177"/>
                          <a:pt x="4584804" y="1752570"/>
                        </a:cubicBezTo>
                        <a:cubicBezTo>
                          <a:pt x="4446895" y="1802963"/>
                          <a:pt x="4294076" y="1752528"/>
                          <a:pt x="4183408" y="1752570"/>
                        </a:cubicBezTo>
                        <a:cubicBezTo>
                          <a:pt x="4072740" y="1752612"/>
                          <a:pt x="3849180" y="1730827"/>
                          <a:pt x="3703963" y="1752570"/>
                        </a:cubicBezTo>
                        <a:cubicBezTo>
                          <a:pt x="3558747" y="1774313"/>
                          <a:pt x="3262615" y="1738797"/>
                          <a:pt x="3146470" y="1752570"/>
                        </a:cubicBezTo>
                        <a:cubicBezTo>
                          <a:pt x="3030325" y="1766343"/>
                          <a:pt x="2755095" y="1706184"/>
                          <a:pt x="2510927" y="1752570"/>
                        </a:cubicBezTo>
                        <a:cubicBezTo>
                          <a:pt x="2266759" y="1798956"/>
                          <a:pt x="2001314" y="1718709"/>
                          <a:pt x="1797334" y="1752570"/>
                        </a:cubicBezTo>
                        <a:cubicBezTo>
                          <a:pt x="1593354" y="1786431"/>
                          <a:pt x="1361248" y="1679142"/>
                          <a:pt x="1161791" y="1752570"/>
                        </a:cubicBezTo>
                        <a:cubicBezTo>
                          <a:pt x="962334" y="1825998"/>
                          <a:pt x="989836" y="1748661"/>
                          <a:pt x="838445" y="1752570"/>
                        </a:cubicBezTo>
                        <a:cubicBezTo>
                          <a:pt x="687054" y="1756479"/>
                          <a:pt x="444233" y="1729325"/>
                          <a:pt x="292101" y="1752570"/>
                        </a:cubicBezTo>
                        <a:cubicBezTo>
                          <a:pt x="104772" y="1727710"/>
                          <a:pt x="-9978" y="1599106"/>
                          <a:pt x="0" y="1460469"/>
                        </a:cubicBezTo>
                        <a:cubicBezTo>
                          <a:pt x="-19684" y="1283004"/>
                          <a:pt x="25156" y="1118029"/>
                          <a:pt x="0" y="852918"/>
                        </a:cubicBezTo>
                        <a:cubicBezTo>
                          <a:pt x="-25156" y="587807"/>
                          <a:pt x="13240" y="557104"/>
                          <a:pt x="0" y="292101"/>
                        </a:cubicBezTo>
                        <a:close/>
                      </a:path>
                    </a:pathLst>
                  </a:custGeom>
                  <ask:type>
                    <ask:lineSketchNone/>
                  </ask:type>
                </ask:lineSketchStyleProps>
              </a:ext>
            </a:extLst>
          </a:ln>
          <a:effectLst/>
        </p:spPr>
        <p:txBody>
          <a:bodyPr rtlCol="0" anchor="ctr"/>
          <a:lstStyle/>
          <a:p>
            <a:pPr algn="ctr" defTabSz="685800">
              <a:defRPr/>
            </a:pPr>
            <a:r>
              <a:rPr lang="en-GB" sz="2400" b="0" i="0" dirty="0">
                <a:solidFill>
                  <a:srgbClr val="4D5156"/>
                </a:solidFill>
                <a:effectLst/>
                <a:latin typeface="Google Sans"/>
              </a:rPr>
              <a:t>UCR (Urgent Community Response) is a dedicated crisis response team of Advanced Clinical Practitioners, Nurses, Therapists, Advanced Practitioners, Health Care Assistant and Admin who work with patients to prevent unnecessary admission to hospital by providing a rapid intervention delivered within two hours, in the p[patients own Home.</a:t>
            </a:r>
            <a:endParaRPr lang="en-GB" sz="2400" kern="0" dirty="0">
              <a:solidFill>
                <a:srgbClr val="4BACC6">
                  <a:lumMod val="50000"/>
                </a:srgbClr>
              </a:solidFill>
              <a:latin typeface="Arial"/>
              <a:cs typeface="Calibri" panose="020F0502020204030204" pitchFamily="34" charset="0"/>
            </a:endParaRPr>
          </a:p>
        </p:txBody>
      </p:sp>
      <p:pic>
        <p:nvPicPr>
          <p:cNvPr id="8" name="Picture 7">
            <a:extLst>
              <a:ext uri="{FF2B5EF4-FFF2-40B4-BE49-F238E27FC236}">
                <a16:creationId xmlns:a16="http://schemas.microsoft.com/office/drawing/2014/main" id="{B2002314-A0CB-A256-33E5-3CD4CF542806}"/>
              </a:ext>
            </a:extLst>
          </p:cNvPr>
          <p:cNvPicPr>
            <a:picLocks noChangeAspect="1"/>
          </p:cNvPicPr>
          <p:nvPr/>
        </p:nvPicPr>
        <p:blipFill>
          <a:blip r:embed="rId4"/>
          <a:stretch>
            <a:fillRect/>
          </a:stretch>
        </p:blipFill>
        <p:spPr>
          <a:xfrm>
            <a:off x="0" y="0"/>
            <a:ext cx="1524132" cy="688908"/>
          </a:xfrm>
          <a:prstGeom prst="rect">
            <a:avLst/>
          </a:prstGeom>
        </p:spPr>
      </p:pic>
      <p:pic>
        <p:nvPicPr>
          <p:cNvPr id="9" name="Content Placeholder 3">
            <a:extLst>
              <a:ext uri="{FF2B5EF4-FFF2-40B4-BE49-F238E27FC236}">
                <a16:creationId xmlns:a16="http://schemas.microsoft.com/office/drawing/2014/main" id="{FF2B2504-CE74-06E9-29DD-4A424E8E7DE1}"/>
              </a:ext>
            </a:extLst>
          </p:cNvPr>
          <p:cNvPicPr>
            <a:picLocks noChangeAspect="1"/>
          </p:cNvPicPr>
          <p:nvPr/>
        </p:nvPicPr>
        <p:blipFill>
          <a:blip r:embed="rId5"/>
          <a:stretch>
            <a:fillRect/>
          </a:stretch>
        </p:blipFill>
        <p:spPr>
          <a:xfrm>
            <a:off x="7069899" y="4459635"/>
            <a:ext cx="5073708" cy="2420908"/>
          </a:xfrm>
          <a:prstGeom prst="rect">
            <a:avLst/>
          </a:prstGeom>
        </p:spPr>
      </p:pic>
    </p:spTree>
    <p:extLst>
      <p:ext uri="{BB962C8B-B14F-4D97-AF65-F5344CB8AC3E}">
        <p14:creationId xmlns:p14="http://schemas.microsoft.com/office/powerpoint/2010/main" val="39124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262573" y="866973"/>
            <a:ext cx="4941477" cy="610863"/>
          </a:xfrm>
        </p:spPr>
        <p:txBody>
          <a:bodyPr rtlCol="0"/>
          <a:lstStyle/>
          <a:p>
            <a:pPr rtl="0"/>
            <a:r>
              <a:rPr lang="en-GB" dirty="0"/>
              <a:t>Our Team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GB" smtClean="0"/>
              <a:pPr rtl="0"/>
              <a:t>6</a:t>
            </a:fld>
            <a:endParaRPr lang="en-GB"/>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r>
              <a:rPr lang="en-GB" dirty="0"/>
              <a:t>Hospital at Home</a:t>
            </a:r>
          </a:p>
        </p:txBody>
      </p:sp>
      <p:sp>
        <p:nvSpPr>
          <p:cNvPr id="5" name="Date Placeholder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313180" cy="247651"/>
          </a:xfrm>
        </p:spPr>
        <p:txBody>
          <a:bodyPr rtlCol="0"/>
          <a:lstStyle/>
          <a:p>
            <a:pPr rtl="0"/>
            <a:fld id="{7E95D1A8-F167-412C-8772-4FDCBEEA9C1E}" type="datetime3">
              <a:rPr lang="en-GB" smtClean="0"/>
              <a:t>16 February, 2024</a:t>
            </a:fld>
            <a:endParaRPr lang="en-GB"/>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055063" y="-45086"/>
            <a:ext cx="5105322" cy="6903086"/>
          </a:xfrm>
        </p:spPr>
      </p:pic>
      <p:pic>
        <p:nvPicPr>
          <p:cNvPr id="8" name="Picture 7">
            <a:extLst>
              <a:ext uri="{FF2B5EF4-FFF2-40B4-BE49-F238E27FC236}">
                <a16:creationId xmlns:a16="http://schemas.microsoft.com/office/drawing/2014/main" id="{B2002314-A0CB-A256-33E5-3CD4CF542806}"/>
              </a:ext>
            </a:extLst>
          </p:cNvPr>
          <p:cNvPicPr>
            <a:picLocks noChangeAspect="1"/>
          </p:cNvPicPr>
          <p:nvPr/>
        </p:nvPicPr>
        <p:blipFill>
          <a:blip r:embed="rId4"/>
          <a:stretch>
            <a:fillRect/>
          </a:stretch>
        </p:blipFill>
        <p:spPr>
          <a:xfrm>
            <a:off x="0" y="0"/>
            <a:ext cx="1524132" cy="688908"/>
          </a:xfrm>
          <a:prstGeom prst="rect">
            <a:avLst/>
          </a:prstGeom>
        </p:spPr>
      </p:pic>
      <p:pic>
        <p:nvPicPr>
          <p:cNvPr id="9" name="Content Placeholder 3">
            <a:extLst>
              <a:ext uri="{FF2B5EF4-FFF2-40B4-BE49-F238E27FC236}">
                <a16:creationId xmlns:a16="http://schemas.microsoft.com/office/drawing/2014/main" id="{FF2B2504-CE74-06E9-29DD-4A424E8E7DE1}"/>
              </a:ext>
            </a:extLst>
          </p:cNvPr>
          <p:cNvPicPr>
            <a:picLocks noChangeAspect="1"/>
          </p:cNvPicPr>
          <p:nvPr/>
        </p:nvPicPr>
        <p:blipFill>
          <a:blip r:embed="rId5"/>
          <a:stretch>
            <a:fillRect/>
          </a:stretch>
        </p:blipFill>
        <p:spPr>
          <a:xfrm>
            <a:off x="7069899" y="4459635"/>
            <a:ext cx="5073708" cy="2420908"/>
          </a:xfrm>
          <a:prstGeom prst="rect">
            <a:avLst/>
          </a:prstGeom>
        </p:spPr>
      </p:pic>
      <p:sp>
        <p:nvSpPr>
          <p:cNvPr id="12" name="Oval 11">
            <a:extLst>
              <a:ext uri="{FF2B5EF4-FFF2-40B4-BE49-F238E27FC236}">
                <a16:creationId xmlns:a16="http://schemas.microsoft.com/office/drawing/2014/main" id="{D460008D-0034-A988-68ED-C4D09F4C1136}"/>
              </a:ext>
            </a:extLst>
          </p:cNvPr>
          <p:cNvSpPr/>
          <p:nvPr/>
        </p:nvSpPr>
        <p:spPr>
          <a:xfrm>
            <a:off x="3103706" y="1130384"/>
            <a:ext cx="1417405" cy="113233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1 Nurse Consultant </a:t>
            </a:r>
          </a:p>
        </p:txBody>
      </p:sp>
      <p:sp>
        <p:nvSpPr>
          <p:cNvPr id="13" name="Oval 12">
            <a:extLst>
              <a:ext uri="{FF2B5EF4-FFF2-40B4-BE49-F238E27FC236}">
                <a16:creationId xmlns:a16="http://schemas.microsoft.com/office/drawing/2014/main" id="{94FE103B-7F6E-E985-55CA-35FA04450846}"/>
              </a:ext>
            </a:extLst>
          </p:cNvPr>
          <p:cNvSpPr/>
          <p:nvPr/>
        </p:nvSpPr>
        <p:spPr>
          <a:xfrm>
            <a:off x="4841823" y="3633359"/>
            <a:ext cx="1827809" cy="11124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Occupational Therapist </a:t>
            </a:r>
          </a:p>
        </p:txBody>
      </p:sp>
      <p:sp>
        <p:nvSpPr>
          <p:cNvPr id="14" name="Oval 13">
            <a:extLst>
              <a:ext uri="{FF2B5EF4-FFF2-40B4-BE49-F238E27FC236}">
                <a16:creationId xmlns:a16="http://schemas.microsoft.com/office/drawing/2014/main" id="{3F24926B-BF8D-B4CB-8658-B7E3CCF6030A}"/>
              </a:ext>
            </a:extLst>
          </p:cNvPr>
          <p:cNvSpPr/>
          <p:nvPr/>
        </p:nvSpPr>
        <p:spPr>
          <a:xfrm>
            <a:off x="1132293" y="2338157"/>
            <a:ext cx="1417406" cy="1133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1 Trainee Advanced Clinical Practitioner </a:t>
            </a:r>
          </a:p>
        </p:txBody>
      </p:sp>
      <p:sp>
        <p:nvSpPr>
          <p:cNvPr id="15" name="Oval 14">
            <a:extLst>
              <a:ext uri="{FF2B5EF4-FFF2-40B4-BE49-F238E27FC236}">
                <a16:creationId xmlns:a16="http://schemas.microsoft.com/office/drawing/2014/main" id="{12C03DD2-D4FB-BEE5-B219-244F2BADBD0D}"/>
              </a:ext>
            </a:extLst>
          </p:cNvPr>
          <p:cNvSpPr/>
          <p:nvPr/>
        </p:nvSpPr>
        <p:spPr>
          <a:xfrm>
            <a:off x="1054993" y="3560877"/>
            <a:ext cx="1655071" cy="1133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Physiotherapists</a:t>
            </a:r>
          </a:p>
        </p:txBody>
      </p:sp>
      <p:sp>
        <p:nvSpPr>
          <p:cNvPr id="16" name="Oval 15">
            <a:extLst>
              <a:ext uri="{FF2B5EF4-FFF2-40B4-BE49-F238E27FC236}">
                <a16:creationId xmlns:a16="http://schemas.microsoft.com/office/drawing/2014/main" id="{BA12614C-0DA2-CC4C-4F8C-195C54219C36}"/>
              </a:ext>
            </a:extLst>
          </p:cNvPr>
          <p:cNvSpPr/>
          <p:nvPr/>
        </p:nvSpPr>
        <p:spPr>
          <a:xfrm>
            <a:off x="5047024" y="2391485"/>
            <a:ext cx="1417406" cy="1133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2 Enhanced Clinical Practitioners </a:t>
            </a:r>
          </a:p>
        </p:txBody>
      </p:sp>
      <p:sp>
        <p:nvSpPr>
          <p:cNvPr id="18" name="Oval 17">
            <a:extLst>
              <a:ext uri="{FF2B5EF4-FFF2-40B4-BE49-F238E27FC236}">
                <a16:creationId xmlns:a16="http://schemas.microsoft.com/office/drawing/2014/main" id="{9824AE71-C9AF-A73A-0686-73CD00AB0E6F}"/>
              </a:ext>
            </a:extLst>
          </p:cNvPr>
          <p:cNvSpPr/>
          <p:nvPr/>
        </p:nvSpPr>
        <p:spPr>
          <a:xfrm>
            <a:off x="3103706" y="4823641"/>
            <a:ext cx="1417406" cy="10034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Assistant Practitioners</a:t>
            </a:r>
          </a:p>
        </p:txBody>
      </p:sp>
      <p:sp>
        <p:nvSpPr>
          <p:cNvPr id="19" name="Oval 18">
            <a:extLst>
              <a:ext uri="{FF2B5EF4-FFF2-40B4-BE49-F238E27FC236}">
                <a16:creationId xmlns:a16="http://schemas.microsoft.com/office/drawing/2014/main" id="{BFDBEA08-2870-8DC7-DFD9-FEFDC4234020}"/>
              </a:ext>
            </a:extLst>
          </p:cNvPr>
          <p:cNvSpPr/>
          <p:nvPr/>
        </p:nvSpPr>
        <p:spPr>
          <a:xfrm>
            <a:off x="3103706" y="2391485"/>
            <a:ext cx="1417406" cy="1133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3 Advanced Clinical Practitioners </a:t>
            </a:r>
          </a:p>
        </p:txBody>
      </p:sp>
      <p:sp>
        <p:nvSpPr>
          <p:cNvPr id="2" name="Oval 1">
            <a:extLst>
              <a:ext uri="{FF2B5EF4-FFF2-40B4-BE49-F238E27FC236}">
                <a16:creationId xmlns:a16="http://schemas.microsoft.com/office/drawing/2014/main" id="{51378CAD-944F-3023-82D7-E56EC4196A23}"/>
              </a:ext>
            </a:extLst>
          </p:cNvPr>
          <p:cNvSpPr/>
          <p:nvPr/>
        </p:nvSpPr>
        <p:spPr>
          <a:xfrm>
            <a:off x="3005380" y="3611849"/>
            <a:ext cx="1655071" cy="1133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bg1"/>
                </a:solidFill>
              </a:rPr>
              <a:t>Registered Nurses </a:t>
            </a:r>
          </a:p>
        </p:txBody>
      </p:sp>
    </p:spTree>
    <p:extLst>
      <p:ext uri="{BB962C8B-B14F-4D97-AF65-F5344CB8AC3E}">
        <p14:creationId xmlns:p14="http://schemas.microsoft.com/office/powerpoint/2010/main" val="4769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74037" y="151940"/>
            <a:ext cx="7532277" cy="610863"/>
          </a:xfrm>
        </p:spPr>
        <p:txBody>
          <a:bodyPr rtlCol="0"/>
          <a:lstStyle/>
          <a:p>
            <a:pPr rtl="0"/>
            <a:r>
              <a:rPr lang="en-GB" dirty="0"/>
              <a:t> Criteria   </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32220"/>
            <a:ext cx="149733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anklin Gothic Demi"/>
                <a:ea typeface="+mn-ea"/>
                <a:cs typeface="+mn-cs"/>
              </a:rPr>
              <a:t>Hospital at Home</a:t>
            </a:r>
          </a:p>
        </p:txBody>
      </p:sp>
      <p:sp>
        <p:nvSpPr>
          <p:cNvPr id="15" name="Date Placeholder 14">
            <a:extLst>
              <a:ext uri="{FF2B5EF4-FFF2-40B4-BE49-F238E27FC236}">
                <a16:creationId xmlns:a16="http://schemas.microsoft.com/office/drawing/2014/main" id="{B160BE06-EC01-1145-BF3B-C02AC24955C4}"/>
              </a:ext>
            </a:extLst>
          </p:cNvPr>
          <p:cNvSpPr>
            <a:spLocks noGrp="1"/>
          </p:cNvSpPr>
          <p:nvPr>
            <p:ph type="dt" sz="half" idx="32"/>
          </p:nvPr>
        </p:nvSpPr>
        <p:spPr>
          <a:xfrm>
            <a:off x="2992120" y="6332220"/>
            <a:ext cx="1313180" cy="247651"/>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84E8D500-77B0-4D94-A214-E28C82D4040E}" type="datetime3">
              <a:rPr kumimoji="0" lang="en-GB" sz="11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 February, 2024</a:t>
            </a:fld>
            <a:endParaRPr kumimoji="0" lang="en-GB" sz="11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 name="Picture 1">
            <a:extLst>
              <a:ext uri="{FF2B5EF4-FFF2-40B4-BE49-F238E27FC236}">
                <a16:creationId xmlns:a16="http://schemas.microsoft.com/office/drawing/2014/main" id="{686009A6-5A73-94CC-9203-2BDC48DFB16C}"/>
              </a:ext>
            </a:extLst>
          </p:cNvPr>
          <p:cNvPicPr>
            <a:picLocks noChangeAspect="1"/>
          </p:cNvPicPr>
          <p:nvPr/>
        </p:nvPicPr>
        <p:blipFill>
          <a:blip r:embed="rId3"/>
          <a:stretch>
            <a:fillRect/>
          </a:stretch>
        </p:blipFill>
        <p:spPr>
          <a:xfrm>
            <a:off x="10593831" y="73895"/>
            <a:ext cx="1524132" cy="688908"/>
          </a:xfrm>
          <a:prstGeom prst="rect">
            <a:avLst/>
          </a:prstGeom>
        </p:spPr>
      </p:pic>
      <p:sp>
        <p:nvSpPr>
          <p:cNvPr id="8" name="TextBox 7">
            <a:extLst>
              <a:ext uri="{FF2B5EF4-FFF2-40B4-BE49-F238E27FC236}">
                <a16:creationId xmlns:a16="http://schemas.microsoft.com/office/drawing/2014/main" id="{D7F789FF-841B-A214-F60A-8574016DE95C}"/>
              </a:ext>
            </a:extLst>
          </p:cNvPr>
          <p:cNvSpPr txBox="1"/>
          <p:nvPr/>
        </p:nvSpPr>
        <p:spPr>
          <a:xfrm>
            <a:off x="217261" y="1186577"/>
            <a:ext cx="2338754" cy="2523768"/>
          </a:xfrm>
          <a:prstGeom prst="rect">
            <a:avLst/>
          </a:prstGeom>
          <a:noFill/>
        </p:spPr>
        <p:txBody>
          <a:bodyPr wrap="square">
            <a:spAutoFit/>
          </a:bodyPr>
          <a:lstStyle/>
          <a:p>
            <a:r>
              <a:rPr lang="en-GB" b="1" dirty="0">
                <a:solidFill>
                  <a:srgbClr val="212B32"/>
                </a:solidFill>
                <a:latin typeface="Frutiger W01"/>
              </a:rPr>
              <a:t>Operational</a:t>
            </a:r>
            <a:r>
              <a:rPr lang="en-GB" b="1" i="0" dirty="0">
                <a:solidFill>
                  <a:srgbClr val="212B32"/>
                </a:solidFill>
                <a:effectLst/>
                <a:latin typeface="Frutiger W01"/>
              </a:rPr>
              <a:t> Hours </a:t>
            </a:r>
          </a:p>
          <a:p>
            <a:pPr>
              <a:buFont typeface="Arial" panose="020B0604020202020204" pitchFamily="34" charset="0"/>
              <a:buChar char="•"/>
            </a:pPr>
            <a:r>
              <a:rPr lang="en-GB" sz="1400" b="0" i="0" dirty="0">
                <a:solidFill>
                  <a:srgbClr val="212B32"/>
                </a:solidFill>
                <a:effectLst/>
                <a:latin typeface="Frutiger W01"/>
              </a:rPr>
              <a:t>Monday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Tuesday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Wednesday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Thursday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Friday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Saturday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Sunday           </a:t>
            </a:r>
            <a:r>
              <a:rPr lang="en-GB" sz="1400" b="1" i="0" dirty="0">
                <a:solidFill>
                  <a:srgbClr val="212B32"/>
                </a:solidFill>
                <a:effectLst/>
                <a:latin typeface="Frutiger W01"/>
              </a:rPr>
              <a:t>08:00to-20:00</a:t>
            </a:r>
            <a:endParaRPr lang="en-GB" sz="1400" b="0" i="0" dirty="0">
              <a:solidFill>
                <a:srgbClr val="212B32"/>
              </a:solidFill>
              <a:effectLst/>
              <a:latin typeface="Frutiger W01"/>
            </a:endParaRPr>
          </a:p>
          <a:p>
            <a:pPr>
              <a:buFont typeface="Arial" panose="020B0604020202020204" pitchFamily="34" charset="0"/>
              <a:buChar char="•"/>
            </a:pPr>
            <a:r>
              <a:rPr lang="en-GB" sz="1400" b="0" i="0" dirty="0">
                <a:solidFill>
                  <a:srgbClr val="212B32"/>
                </a:solidFill>
                <a:effectLst/>
                <a:latin typeface="Frutiger W01"/>
              </a:rPr>
              <a:t>Public Holiday </a:t>
            </a:r>
            <a:r>
              <a:rPr lang="en-GB" sz="1400" b="1" i="0" dirty="0">
                <a:solidFill>
                  <a:srgbClr val="212B32"/>
                </a:solidFill>
                <a:effectLst/>
                <a:latin typeface="Frutiger W01"/>
              </a:rPr>
              <a:t>08:00to-20:00</a:t>
            </a:r>
          </a:p>
          <a:p>
            <a:pPr>
              <a:buFont typeface="Arial" panose="020B0604020202020204" pitchFamily="34" charset="0"/>
              <a:buChar char="•"/>
            </a:pPr>
            <a:endParaRPr lang="en-GB" sz="1400" b="1" dirty="0">
              <a:solidFill>
                <a:srgbClr val="212B32"/>
              </a:solidFill>
              <a:latin typeface="Frutiger W01"/>
            </a:endParaRPr>
          </a:p>
          <a:p>
            <a:pPr>
              <a:buFont typeface="Arial" panose="020B0604020202020204" pitchFamily="34" charset="0"/>
              <a:buChar char="•"/>
            </a:pPr>
            <a:r>
              <a:rPr lang="en-GB" sz="1400" b="1" i="0" dirty="0">
                <a:solidFill>
                  <a:srgbClr val="212B32"/>
                </a:solidFill>
                <a:effectLst/>
                <a:latin typeface="Frutiger W01"/>
              </a:rPr>
              <a:t>Last referral is 18:00 hours </a:t>
            </a:r>
            <a:endParaRPr lang="en-GB" sz="1400" b="0" i="0" dirty="0">
              <a:solidFill>
                <a:srgbClr val="212B32"/>
              </a:solidFill>
              <a:effectLst/>
              <a:latin typeface="Frutiger W01"/>
            </a:endParaRPr>
          </a:p>
        </p:txBody>
      </p:sp>
      <p:sp>
        <p:nvSpPr>
          <p:cNvPr id="9" name="TextBox 8">
            <a:extLst>
              <a:ext uri="{FF2B5EF4-FFF2-40B4-BE49-F238E27FC236}">
                <a16:creationId xmlns:a16="http://schemas.microsoft.com/office/drawing/2014/main" id="{E846008D-6F98-DF29-723B-2141F9AC8D71}"/>
              </a:ext>
            </a:extLst>
          </p:cNvPr>
          <p:cNvSpPr txBox="1"/>
          <p:nvPr/>
        </p:nvSpPr>
        <p:spPr>
          <a:xfrm>
            <a:off x="2975123" y="320456"/>
            <a:ext cx="4826978" cy="6217087"/>
          </a:xfrm>
          <a:prstGeom prst="rect">
            <a:avLst/>
          </a:prstGeom>
          <a:noFill/>
        </p:spPr>
        <p:txBody>
          <a:bodyPr wrap="square">
            <a:spAutoFit/>
          </a:bodyPr>
          <a:lstStyle/>
          <a:p>
            <a:endParaRPr lang="en-GB" sz="1400" b="1" i="0" dirty="0">
              <a:solidFill>
                <a:srgbClr val="212B32"/>
              </a:solidFill>
              <a:effectLst/>
              <a:latin typeface="Frutiger W01"/>
            </a:endParaRPr>
          </a:p>
          <a:p>
            <a:r>
              <a:rPr lang="en-GB" sz="1400" b="1" i="0" u="sng" dirty="0">
                <a:solidFill>
                  <a:srgbClr val="212B32"/>
                </a:solidFill>
                <a:effectLst/>
                <a:latin typeface="Frutiger W01"/>
              </a:rPr>
              <a:t>REFERRAL INFORMATION</a:t>
            </a:r>
            <a:r>
              <a:rPr lang="en-GB" sz="1400" b="1" i="0" dirty="0">
                <a:solidFill>
                  <a:srgbClr val="212B32"/>
                </a:solidFill>
                <a:effectLst/>
                <a:latin typeface="Frutiger W01"/>
              </a:rPr>
              <a:t>:</a:t>
            </a:r>
          </a:p>
          <a:p>
            <a:endParaRPr lang="en-GB" sz="1400" b="1" i="0" dirty="0">
              <a:solidFill>
                <a:srgbClr val="212B32"/>
              </a:solidFill>
              <a:effectLst/>
              <a:latin typeface="Frutiger W01"/>
            </a:endParaRPr>
          </a:p>
          <a:p>
            <a:r>
              <a:rPr lang="en-GB" sz="1400" b="1" i="0" dirty="0">
                <a:solidFill>
                  <a:srgbClr val="212B32"/>
                </a:solidFill>
                <a:effectLst/>
                <a:latin typeface="Frutiger W01"/>
              </a:rPr>
              <a:t>UCR can accept HCP referrals, this service can support patients that require medical stabilisation in the community, triage category 3 and 4.</a:t>
            </a:r>
          </a:p>
          <a:p>
            <a:endParaRPr lang="en-GB" sz="1400" b="1" i="0" dirty="0">
              <a:solidFill>
                <a:srgbClr val="212B32"/>
              </a:solidFill>
              <a:effectLst/>
              <a:latin typeface="Frutiger W01"/>
            </a:endParaRPr>
          </a:p>
          <a:p>
            <a:r>
              <a:rPr lang="en-GB" sz="1400" b="1" i="0" dirty="0">
                <a:solidFill>
                  <a:srgbClr val="212B32"/>
                </a:solidFill>
                <a:effectLst/>
                <a:latin typeface="Frutiger W01"/>
              </a:rPr>
              <a:t>This is a team of Advanced Clinical Practitioners and paramedics who undertake investigations and diagnostics, can prescribe medication and initiate wrap around services to keep patients safe at home.</a:t>
            </a:r>
          </a:p>
          <a:p>
            <a:endParaRPr lang="en-GB" sz="1400" b="1" i="0" u="sng" dirty="0">
              <a:solidFill>
                <a:srgbClr val="212B32"/>
              </a:solidFill>
              <a:effectLst/>
              <a:latin typeface="Frutiger W01"/>
            </a:endParaRPr>
          </a:p>
          <a:p>
            <a:r>
              <a:rPr lang="en-GB" sz="1400" b="1" i="0" u="sng" dirty="0">
                <a:solidFill>
                  <a:srgbClr val="212B32"/>
                </a:solidFill>
                <a:effectLst/>
                <a:latin typeface="Frutiger W01"/>
              </a:rPr>
              <a:t>INCLUSIONS</a:t>
            </a:r>
            <a:r>
              <a:rPr lang="en-GB" sz="1400" b="1" i="0" dirty="0">
                <a:solidFill>
                  <a:srgbClr val="212B32"/>
                </a:solidFill>
                <a:effectLst/>
                <a:latin typeface="Frutiger W01"/>
              </a:rPr>
              <a:t>:</a:t>
            </a:r>
          </a:p>
          <a:p>
            <a:r>
              <a:rPr lang="en-GB" sz="1000" b="1" i="0" dirty="0">
                <a:solidFill>
                  <a:srgbClr val="212B32"/>
                </a:solidFill>
                <a:effectLst/>
                <a:latin typeface="Frutiger W01"/>
              </a:rPr>
              <a:t>•</a:t>
            </a:r>
            <a:r>
              <a:rPr lang="en-GB" sz="1200" b="1" i="0" dirty="0">
                <a:solidFill>
                  <a:srgbClr val="212B32"/>
                </a:solidFill>
                <a:effectLst/>
                <a:latin typeface="Frutiger W01"/>
              </a:rPr>
              <a:t> </a:t>
            </a:r>
            <a:r>
              <a:rPr lang="en-GB" sz="1400" b="1" dirty="0">
                <a:solidFill>
                  <a:srgbClr val="212B32"/>
                </a:solidFill>
                <a:latin typeface="Frutiger W01"/>
              </a:rPr>
              <a:t>P</a:t>
            </a:r>
            <a:r>
              <a:rPr lang="en-GB" sz="1400" b="1" i="0" dirty="0">
                <a:solidFill>
                  <a:srgbClr val="212B32"/>
                </a:solidFill>
                <a:effectLst/>
                <a:latin typeface="Frutiger W01"/>
              </a:rPr>
              <a:t>atients in a crisis with an urgent/acute medical/therapy/palliation need and a need to stay safely at home and avoid admission to hospital</a:t>
            </a:r>
          </a:p>
          <a:p>
            <a:endParaRPr lang="en-GB" sz="1400" b="1" i="0" dirty="0">
              <a:solidFill>
                <a:srgbClr val="212B32"/>
              </a:solidFill>
              <a:effectLst/>
              <a:latin typeface="Frutiger W01"/>
            </a:endParaRPr>
          </a:p>
          <a:p>
            <a:r>
              <a:rPr lang="en-GB" sz="1400" b="1" i="0" u="sng" dirty="0">
                <a:solidFill>
                  <a:srgbClr val="212B32"/>
                </a:solidFill>
                <a:effectLst/>
                <a:latin typeface="Frutiger W01"/>
              </a:rPr>
              <a:t>EXCLUSIONS:</a:t>
            </a:r>
          </a:p>
          <a:p>
            <a:endParaRPr lang="en-GB" sz="1400" b="1" i="0" u="sng" dirty="0">
              <a:solidFill>
                <a:srgbClr val="212B32"/>
              </a:solidFill>
              <a:effectLst/>
              <a:latin typeface="Frutiger W01"/>
            </a:endParaRPr>
          </a:p>
          <a:p>
            <a:r>
              <a:rPr lang="en-GB" sz="1200" b="1" i="0" dirty="0">
                <a:solidFill>
                  <a:srgbClr val="212B32"/>
                </a:solidFill>
                <a:effectLst/>
                <a:latin typeface="Frutiger W01"/>
              </a:rPr>
              <a:t>Under 18 years </a:t>
            </a:r>
          </a:p>
          <a:p>
            <a:r>
              <a:rPr lang="en-GB" sz="1200" b="1" i="0" dirty="0">
                <a:solidFill>
                  <a:srgbClr val="212B32"/>
                </a:solidFill>
                <a:effectLst/>
                <a:latin typeface="Frutiger W01"/>
              </a:rPr>
              <a:t>RTC, </a:t>
            </a:r>
          </a:p>
          <a:p>
            <a:r>
              <a:rPr lang="en-GB" sz="1200" b="1" i="0" dirty="0">
                <a:solidFill>
                  <a:srgbClr val="212B32"/>
                </a:solidFill>
                <a:effectLst/>
                <a:latin typeface="Frutiger W01"/>
              </a:rPr>
              <a:t>Intoxicated, Mental health</a:t>
            </a:r>
          </a:p>
          <a:p>
            <a:r>
              <a:rPr lang="en-GB" sz="1200" b="1" i="0" dirty="0">
                <a:solidFill>
                  <a:srgbClr val="212B32"/>
                </a:solidFill>
                <a:effectLst/>
                <a:latin typeface="Frutiger W01"/>
              </a:rPr>
              <a:t>Anyone needing IV Fluids</a:t>
            </a:r>
          </a:p>
          <a:p>
            <a:r>
              <a:rPr lang="en-GB" sz="1200" b="1" i="0" dirty="0">
                <a:solidFill>
                  <a:srgbClr val="212B32"/>
                </a:solidFill>
                <a:effectLst/>
                <a:latin typeface="Frutiger W01"/>
              </a:rPr>
              <a:t>Seizures</a:t>
            </a:r>
          </a:p>
          <a:p>
            <a:r>
              <a:rPr lang="en-GB" sz="1200" b="1" i="0" dirty="0">
                <a:solidFill>
                  <a:srgbClr val="212B32"/>
                </a:solidFill>
                <a:effectLst/>
                <a:latin typeface="Frutiger W01"/>
              </a:rPr>
              <a:t>Cardiac sounding chest pain</a:t>
            </a:r>
          </a:p>
          <a:p>
            <a:r>
              <a:rPr lang="en-GB" sz="1200" b="1" i="0" dirty="0">
                <a:solidFill>
                  <a:srgbClr val="212B32"/>
                </a:solidFill>
                <a:effectLst/>
                <a:latin typeface="Frutiger W01"/>
              </a:rPr>
              <a:t>History of LOC</a:t>
            </a:r>
          </a:p>
          <a:p>
            <a:r>
              <a:rPr lang="en-GB" sz="1200" b="1" i="0" dirty="0">
                <a:solidFill>
                  <a:srgbClr val="212B32"/>
                </a:solidFill>
                <a:effectLst/>
                <a:latin typeface="Frutiger W01"/>
              </a:rPr>
              <a:t>NEWS greater than 5</a:t>
            </a:r>
          </a:p>
          <a:p>
            <a:r>
              <a:rPr lang="en-GB" sz="1200" b="1" i="0" dirty="0">
                <a:solidFill>
                  <a:srgbClr val="212B32"/>
                </a:solidFill>
                <a:effectLst/>
                <a:latin typeface="Frutiger W01"/>
              </a:rPr>
              <a:t>Red refusal to go to hospital either with or without capacity</a:t>
            </a:r>
          </a:p>
          <a:p>
            <a:endParaRPr lang="en-GB" sz="1200" b="1" i="0" dirty="0">
              <a:solidFill>
                <a:srgbClr val="212B32"/>
              </a:solidFill>
              <a:effectLst/>
              <a:latin typeface="Frutiger W01"/>
            </a:endParaRPr>
          </a:p>
          <a:p>
            <a:endParaRPr lang="en-GB" sz="1200" b="1" i="0" dirty="0">
              <a:solidFill>
                <a:srgbClr val="212B32"/>
              </a:solidFill>
              <a:effectLst/>
              <a:latin typeface="Frutiger W01"/>
            </a:endParaRPr>
          </a:p>
        </p:txBody>
      </p:sp>
      <p:sp>
        <p:nvSpPr>
          <p:cNvPr id="10" name="TextBox 9">
            <a:extLst>
              <a:ext uri="{FF2B5EF4-FFF2-40B4-BE49-F238E27FC236}">
                <a16:creationId xmlns:a16="http://schemas.microsoft.com/office/drawing/2014/main" id="{1444E563-45E9-F8AD-0B83-1D0781FEF3FD}"/>
              </a:ext>
            </a:extLst>
          </p:cNvPr>
          <p:cNvSpPr txBox="1"/>
          <p:nvPr/>
        </p:nvSpPr>
        <p:spPr>
          <a:xfrm>
            <a:off x="7812663" y="3683959"/>
            <a:ext cx="3485452" cy="307777"/>
          </a:xfrm>
          <a:prstGeom prst="rect">
            <a:avLst/>
          </a:prstGeom>
          <a:noFill/>
        </p:spPr>
        <p:txBody>
          <a:bodyPr wrap="square">
            <a:spAutoFit/>
          </a:bodyPr>
          <a:lstStyle/>
          <a:p>
            <a:r>
              <a:rPr lang="en-GB" sz="1400" b="1" i="0" dirty="0">
                <a:solidFill>
                  <a:srgbClr val="212B32"/>
                </a:solidFill>
                <a:effectLst/>
                <a:latin typeface="Frutiger W01"/>
              </a:rPr>
              <a:t> </a:t>
            </a:r>
            <a:endParaRPr lang="en-GB" sz="1400" b="0" i="0" dirty="0">
              <a:solidFill>
                <a:srgbClr val="212B32"/>
              </a:solidFill>
              <a:effectLst/>
              <a:latin typeface="Frutiger W01"/>
            </a:endParaRPr>
          </a:p>
        </p:txBody>
      </p:sp>
      <p:sp>
        <p:nvSpPr>
          <p:cNvPr id="11" name="TextBox 10">
            <a:extLst>
              <a:ext uri="{FF2B5EF4-FFF2-40B4-BE49-F238E27FC236}">
                <a16:creationId xmlns:a16="http://schemas.microsoft.com/office/drawing/2014/main" id="{61D22AD5-D152-250F-EBEF-E75335EE113F}"/>
              </a:ext>
            </a:extLst>
          </p:cNvPr>
          <p:cNvSpPr txBox="1"/>
          <p:nvPr/>
        </p:nvSpPr>
        <p:spPr>
          <a:xfrm>
            <a:off x="7812663" y="4520453"/>
            <a:ext cx="3819176" cy="1600438"/>
          </a:xfrm>
          <a:prstGeom prst="rect">
            <a:avLst/>
          </a:prstGeom>
          <a:noFill/>
        </p:spPr>
        <p:txBody>
          <a:bodyPr wrap="square">
            <a:spAutoFit/>
          </a:bodyPr>
          <a:lstStyle/>
          <a:p>
            <a:r>
              <a:rPr lang="en-GB" sz="1400" b="1" i="0" u="sng" dirty="0">
                <a:solidFill>
                  <a:srgbClr val="212B32"/>
                </a:solidFill>
                <a:effectLst/>
                <a:latin typeface="Frutiger W01"/>
              </a:rPr>
              <a:t>How To Refer</a:t>
            </a:r>
          </a:p>
          <a:p>
            <a:endParaRPr lang="en-GB" sz="1400" b="1" u="sng" dirty="0">
              <a:solidFill>
                <a:srgbClr val="212B32"/>
              </a:solidFill>
              <a:latin typeface="Frutiger W01"/>
            </a:endParaRPr>
          </a:p>
          <a:p>
            <a:r>
              <a:rPr lang="en-GB" sz="1400" i="0" dirty="0">
                <a:solidFill>
                  <a:srgbClr val="212B32"/>
                </a:solidFill>
                <a:effectLst/>
                <a:latin typeface="Frutiger W01"/>
              </a:rPr>
              <a:t>Electronically Via Adastra </a:t>
            </a:r>
          </a:p>
          <a:p>
            <a:endParaRPr lang="en-GB" sz="1400" dirty="0">
              <a:solidFill>
                <a:srgbClr val="212B32"/>
              </a:solidFill>
              <a:latin typeface="Frutiger W01"/>
            </a:endParaRPr>
          </a:p>
          <a:p>
            <a:r>
              <a:rPr lang="en-GB" sz="1400" i="0" dirty="0">
                <a:solidFill>
                  <a:srgbClr val="212B32"/>
                </a:solidFill>
                <a:effectLst/>
                <a:latin typeface="Frutiger W01"/>
              </a:rPr>
              <a:t>Or contact Direct on:</a:t>
            </a:r>
          </a:p>
          <a:p>
            <a:r>
              <a:rPr lang="en-GB" sz="1400" b="1" dirty="0">
                <a:solidFill>
                  <a:srgbClr val="212B32"/>
                </a:solidFill>
                <a:latin typeface="Frutiger W01"/>
              </a:rPr>
              <a:t>07795151985</a:t>
            </a:r>
            <a:r>
              <a:rPr lang="en-GB" sz="1400" b="1" i="0" dirty="0">
                <a:solidFill>
                  <a:srgbClr val="212B32"/>
                </a:solidFill>
                <a:effectLst/>
                <a:latin typeface="Frutiger W01"/>
              </a:rPr>
              <a:t> Medical / Clinical Cases.</a:t>
            </a:r>
          </a:p>
          <a:p>
            <a:r>
              <a:rPr lang="en-GB" sz="1400" b="1" dirty="0">
                <a:solidFill>
                  <a:srgbClr val="212B32"/>
                </a:solidFill>
                <a:latin typeface="Frutiger W01"/>
              </a:rPr>
              <a:t>0161 922 4888 option 1 for therapy or ASC</a:t>
            </a:r>
            <a:endParaRPr lang="en-GB" sz="1400" b="1" i="0" dirty="0">
              <a:solidFill>
                <a:srgbClr val="212B32"/>
              </a:solidFill>
              <a:effectLst/>
              <a:latin typeface="Frutiger W01"/>
            </a:endParaRPr>
          </a:p>
        </p:txBody>
      </p:sp>
    </p:spTree>
    <p:extLst>
      <p:ext uri="{BB962C8B-B14F-4D97-AF65-F5344CB8AC3E}">
        <p14:creationId xmlns:p14="http://schemas.microsoft.com/office/powerpoint/2010/main" val="38690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descr="Seedling Black and white close up">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891" y="-6273"/>
            <a:ext cx="12192000" cy="6858000"/>
          </a:xfrm>
        </p:spPr>
      </p:pic>
      <p:grpSp>
        <p:nvGrpSpPr>
          <p:cNvPr id="42" name="Group 41">
            <a:extLst>
              <a:ext uri="{FF2B5EF4-FFF2-40B4-BE49-F238E27FC236}">
                <a16:creationId xmlns:a16="http://schemas.microsoft.com/office/drawing/2014/main" id="{841015DC-7405-BB5D-CB3F-E1670A7AC342}"/>
              </a:ext>
            </a:extLst>
          </p:cNvPr>
          <p:cNvGrpSpPr/>
          <p:nvPr/>
        </p:nvGrpSpPr>
        <p:grpSpPr>
          <a:xfrm>
            <a:off x="68875" y="-76855"/>
            <a:ext cx="11211656" cy="6474063"/>
            <a:chOff x="-652844" y="-700080"/>
            <a:chExt cx="7014166" cy="7186711"/>
          </a:xfrm>
        </p:grpSpPr>
        <p:sp>
          <p:nvSpPr>
            <p:cNvPr id="43" name="Rounded Rectangle 17">
              <a:extLst>
                <a:ext uri="{FF2B5EF4-FFF2-40B4-BE49-F238E27FC236}">
                  <a16:creationId xmlns:a16="http://schemas.microsoft.com/office/drawing/2014/main" id="{5DE67C95-3D67-095C-A209-78FE4CF71BB1}"/>
                </a:ext>
              </a:extLst>
            </p:cNvPr>
            <p:cNvSpPr/>
            <p:nvPr/>
          </p:nvSpPr>
          <p:spPr>
            <a:xfrm>
              <a:off x="3523017" y="457322"/>
              <a:ext cx="2838305" cy="457000"/>
            </a:xfrm>
            <a:prstGeom prst="round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Calibri" panose="020F0502020204030204"/>
                </a:rPr>
                <a:t>REFERRAL SOURCES VIA DIGITAL HEALTH HUB</a:t>
              </a:r>
              <a:endPar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4" name="Rounded Rectangle 18">
              <a:extLst>
                <a:ext uri="{FF2B5EF4-FFF2-40B4-BE49-F238E27FC236}">
                  <a16:creationId xmlns:a16="http://schemas.microsoft.com/office/drawing/2014/main" id="{07491B0D-701F-0F87-9A0A-1FA3337DF53E}"/>
                </a:ext>
              </a:extLst>
            </p:cNvPr>
            <p:cNvSpPr/>
            <p:nvPr/>
          </p:nvSpPr>
          <p:spPr>
            <a:xfrm>
              <a:off x="4070607" y="2007456"/>
              <a:ext cx="1771688" cy="492686"/>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Calibri" panose="020F0502020204030204"/>
                </a:rPr>
                <a:t>GP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5" name="Rounded Rectangle 19">
              <a:extLst>
                <a:ext uri="{FF2B5EF4-FFF2-40B4-BE49-F238E27FC236}">
                  <a16:creationId xmlns:a16="http://schemas.microsoft.com/office/drawing/2014/main" id="{AE9D9C91-0152-8ADE-5E20-37C06CF59FAC}"/>
                </a:ext>
              </a:extLst>
            </p:cNvPr>
            <p:cNvSpPr/>
            <p:nvPr/>
          </p:nvSpPr>
          <p:spPr>
            <a:xfrm>
              <a:off x="4069905" y="2550622"/>
              <a:ext cx="1772390" cy="476908"/>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Care Homes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6" name="Rounded Rectangle 20">
              <a:extLst>
                <a:ext uri="{FF2B5EF4-FFF2-40B4-BE49-F238E27FC236}">
                  <a16:creationId xmlns:a16="http://schemas.microsoft.com/office/drawing/2014/main" id="{73F3803C-FC7F-0B84-5F61-12EEA1AD9C4B}"/>
                </a:ext>
              </a:extLst>
            </p:cNvPr>
            <p:cNvSpPr/>
            <p:nvPr/>
          </p:nvSpPr>
          <p:spPr>
            <a:xfrm>
              <a:off x="4079116" y="3108162"/>
              <a:ext cx="1763179" cy="506859"/>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NWAS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7" name="Rounded Rectangle 21">
              <a:extLst>
                <a:ext uri="{FF2B5EF4-FFF2-40B4-BE49-F238E27FC236}">
                  <a16:creationId xmlns:a16="http://schemas.microsoft.com/office/drawing/2014/main" id="{372EB41A-B944-0023-9302-3F9CB5F25DB1}"/>
                </a:ext>
              </a:extLst>
            </p:cNvPr>
            <p:cNvSpPr/>
            <p:nvPr/>
          </p:nvSpPr>
          <p:spPr>
            <a:xfrm>
              <a:off x="4061047" y="3689742"/>
              <a:ext cx="1781248" cy="476908"/>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Virtual wards </a:t>
              </a:r>
            </a:p>
          </p:txBody>
        </p:sp>
        <p:sp>
          <p:nvSpPr>
            <p:cNvPr id="48" name="Rounded Rectangle 22">
              <a:extLst>
                <a:ext uri="{FF2B5EF4-FFF2-40B4-BE49-F238E27FC236}">
                  <a16:creationId xmlns:a16="http://schemas.microsoft.com/office/drawing/2014/main" id="{8C9B6F0E-A752-96B1-284F-48F36D1E8096}"/>
                </a:ext>
              </a:extLst>
            </p:cNvPr>
            <p:cNvSpPr/>
            <p:nvPr/>
          </p:nvSpPr>
          <p:spPr>
            <a:xfrm>
              <a:off x="4070607" y="995797"/>
              <a:ext cx="1771688" cy="440935"/>
            </a:xfrm>
            <a:prstGeom prst="roundRect">
              <a:avLst/>
            </a:prstGeom>
            <a:solidFill>
              <a:srgbClr val="5B9BD5">
                <a:lumMod val="60000"/>
                <a:lumOff val="4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111  </a:t>
              </a:r>
              <a:r>
                <a:rPr lang="en-US" sz="1400" b="1" kern="0" dirty="0">
                  <a:solidFill>
                    <a:sysClr val="windowText" lastClr="000000"/>
                  </a:solidFill>
                  <a:latin typeface="Calibri" panose="020F0502020204030204"/>
                </a:rPr>
                <a:t> </a:t>
              </a:r>
              <a:endPar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9" name="Rounded Rectangle 23">
              <a:extLst>
                <a:ext uri="{FF2B5EF4-FFF2-40B4-BE49-F238E27FC236}">
                  <a16:creationId xmlns:a16="http://schemas.microsoft.com/office/drawing/2014/main" id="{E9FE9419-E761-8C25-EF40-6FDB4D20362B}"/>
                </a:ext>
              </a:extLst>
            </p:cNvPr>
            <p:cNvSpPr/>
            <p:nvPr/>
          </p:nvSpPr>
          <p:spPr>
            <a:xfrm>
              <a:off x="324342" y="440523"/>
              <a:ext cx="2798403" cy="493284"/>
            </a:xfrm>
            <a:prstGeom prst="roundRect">
              <a:avLst/>
            </a:prstGeom>
            <a:solidFill>
              <a:srgbClr val="5B9BD5">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Falls</a:t>
              </a:r>
            </a:p>
          </p:txBody>
        </p:sp>
        <p:sp>
          <p:nvSpPr>
            <p:cNvPr id="50" name="Rounded Rectangle 24">
              <a:extLst>
                <a:ext uri="{FF2B5EF4-FFF2-40B4-BE49-F238E27FC236}">
                  <a16:creationId xmlns:a16="http://schemas.microsoft.com/office/drawing/2014/main" id="{91E6EEF1-1206-E52E-6E4C-A648A8674AE5}"/>
                </a:ext>
              </a:extLst>
            </p:cNvPr>
            <p:cNvSpPr/>
            <p:nvPr/>
          </p:nvSpPr>
          <p:spPr>
            <a:xfrm>
              <a:off x="310014" y="1713328"/>
              <a:ext cx="2798405" cy="460998"/>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prstClr val="black"/>
                  </a:solidFill>
                  <a:latin typeface="Calibri" panose="020F0502020204030204"/>
                </a:rPr>
                <a:t>Reduced functioning / Mobility  </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1" name="Rounded Rectangle 25">
              <a:extLst>
                <a:ext uri="{FF2B5EF4-FFF2-40B4-BE49-F238E27FC236}">
                  <a16:creationId xmlns:a16="http://schemas.microsoft.com/office/drawing/2014/main" id="{F98CF450-5F06-8EA2-F10B-001EA6EF2E03}"/>
                </a:ext>
              </a:extLst>
            </p:cNvPr>
            <p:cNvSpPr/>
            <p:nvPr/>
          </p:nvSpPr>
          <p:spPr>
            <a:xfrm>
              <a:off x="214744" y="296279"/>
              <a:ext cx="2996251" cy="6188145"/>
            </a:xfrm>
            <a:prstGeom prst="round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A976A60-20EF-A04B-E785-1CA4D525CAA0}"/>
                </a:ext>
              </a:extLst>
            </p:cNvPr>
            <p:cNvSpPr txBox="1"/>
            <p:nvPr/>
          </p:nvSpPr>
          <p:spPr>
            <a:xfrm>
              <a:off x="813340" y="-700080"/>
              <a:ext cx="3432400" cy="4099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53" name="Rounded Rectangle 39">
              <a:extLst>
                <a:ext uri="{FF2B5EF4-FFF2-40B4-BE49-F238E27FC236}">
                  <a16:creationId xmlns:a16="http://schemas.microsoft.com/office/drawing/2014/main" id="{B2C9587B-4570-FA6B-1335-2A84D89F2AE4}"/>
                </a:ext>
              </a:extLst>
            </p:cNvPr>
            <p:cNvSpPr/>
            <p:nvPr/>
          </p:nvSpPr>
          <p:spPr>
            <a:xfrm>
              <a:off x="-652844" y="348519"/>
              <a:ext cx="238297" cy="5613855"/>
            </a:xfrm>
            <a:prstGeom prst="roundRect">
              <a:avLst/>
            </a:prstGeom>
            <a:solidFill>
              <a:srgbClr val="A5A5A5"/>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ea typeface="+mn-ea"/>
                  <a:cs typeface="+mn-cs"/>
                </a:rPr>
                <a:t>Patient Identified</a:t>
              </a:r>
              <a:endPar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9" name="Rounded Rectangle 45">
              <a:extLst>
                <a:ext uri="{FF2B5EF4-FFF2-40B4-BE49-F238E27FC236}">
                  <a16:creationId xmlns:a16="http://schemas.microsoft.com/office/drawing/2014/main" id="{7858256F-6F13-008C-F7DC-A0AB96917354}"/>
                </a:ext>
              </a:extLst>
            </p:cNvPr>
            <p:cNvSpPr/>
            <p:nvPr/>
          </p:nvSpPr>
          <p:spPr>
            <a:xfrm>
              <a:off x="4070607" y="1502150"/>
              <a:ext cx="1771688" cy="440936"/>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kern="0" dirty="0">
                <a:solidFill>
                  <a:sysClr val="windowText" lastClr="000000"/>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Long Term Conditions service </a:t>
              </a:r>
            </a:p>
          </p:txBody>
        </p:sp>
        <p:sp>
          <p:nvSpPr>
            <p:cNvPr id="60" name="Rounded Rectangle 46">
              <a:extLst>
                <a:ext uri="{FF2B5EF4-FFF2-40B4-BE49-F238E27FC236}">
                  <a16:creationId xmlns:a16="http://schemas.microsoft.com/office/drawing/2014/main" id="{AE17F953-B4E8-2B47-22AD-E81B24E7688C}"/>
                </a:ext>
              </a:extLst>
            </p:cNvPr>
            <p:cNvSpPr/>
            <p:nvPr/>
          </p:nvSpPr>
          <p:spPr>
            <a:xfrm>
              <a:off x="319405" y="1066613"/>
              <a:ext cx="2798403" cy="493284"/>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Decompensation of frailty </a:t>
              </a: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2" name="Rounded Rectangle 49">
              <a:extLst>
                <a:ext uri="{FF2B5EF4-FFF2-40B4-BE49-F238E27FC236}">
                  <a16:creationId xmlns:a16="http://schemas.microsoft.com/office/drawing/2014/main" id="{4F719986-77A9-ACD8-2A7D-06C8A133576B}"/>
                </a:ext>
              </a:extLst>
            </p:cNvPr>
            <p:cNvSpPr/>
            <p:nvPr/>
          </p:nvSpPr>
          <p:spPr>
            <a:xfrm>
              <a:off x="310014" y="2307801"/>
              <a:ext cx="2798403" cy="493284"/>
            </a:xfrm>
            <a:prstGeom prst="roundRect">
              <a:avLst/>
            </a:prstGeom>
            <a:solidFill>
              <a:srgbClr val="E6CD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Palliative EOL</a:t>
              </a:r>
            </a:p>
          </p:txBody>
        </p:sp>
        <p:sp>
          <p:nvSpPr>
            <p:cNvPr id="63" name="Rounded Rectangle 50">
              <a:extLst>
                <a:ext uri="{FF2B5EF4-FFF2-40B4-BE49-F238E27FC236}">
                  <a16:creationId xmlns:a16="http://schemas.microsoft.com/office/drawing/2014/main" id="{6C33C717-DCF6-C9B1-9994-33E0634B9E98}"/>
                </a:ext>
              </a:extLst>
            </p:cNvPr>
            <p:cNvSpPr/>
            <p:nvPr/>
          </p:nvSpPr>
          <p:spPr>
            <a:xfrm>
              <a:off x="4074861" y="5275562"/>
              <a:ext cx="1771688" cy="686812"/>
            </a:xfrm>
            <a:prstGeom prst="roundRect">
              <a:avLst/>
            </a:prstGeom>
            <a:solidFill>
              <a:srgbClr val="CC99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TMBC Community Response Service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Rounded Rectangle 55">
              <a:extLst>
                <a:ext uri="{FF2B5EF4-FFF2-40B4-BE49-F238E27FC236}">
                  <a16:creationId xmlns:a16="http://schemas.microsoft.com/office/drawing/2014/main" id="{D11C5021-89E1-B8A5-8819-AA7B792186DF}"/>
                </a:ext>
              </a:extLst>
            </p:cNvPr>
            <p:cNvSpPr/>
            <p:nvPr/>
          </p:nvSpPr>
          <p:spPr>
            <a:xfrm>
              <a:off x="4061046" y="4246798"/>
              <a:ext cx="1781248" cy="442471"/>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ED </a:t>
              </a:r>
            </a:p>
          </p:txBody>
        </p:sp>
        <p:sp>
          <p:nvSpPr>
            <p:cNvPr id="71" name="Rounded Rectangle 59">
              <a:extLst>
                <a:ext uri="{FF2B5EF4-FFF2-40B4-BE49-F238E27FC236}">
                  <a16:creationId xmlns:a16="http://schemas.microsoft.com/office/drawing/2014/main" id="{BD8B4AE8-204E-681A-B3D0-37B9411AAFF6}"/>
                </a:ext>
              </a:extLst>
            </p:cNvPr>
            <p:cNvSpPr/>
            <p:nvPr/>
          </p:nvSpPr>
          <p:spPr>
            <a:xfrm>
              <a:off x="-274863" y="1869182"/>
              <a:ext cx="346011" cy="3395013"/>
            </a:xfrm>
            <a:prstGeom prst="roundRect">
              <a:avLst/>
            </a:prstGeom>
            <a:solidFill>
              <a:srgbClr val="FFC000"/>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Single Point of Access</a:t>
              </a:r>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2" name="Rounded Rectangle 60">
              <a:extLst>
                <a:ext uri="{FF2B5EF4-FFF2-40B4-BE49-F238E27FC236}">
                  <a16:creationId xmlns:a16="http://schemas.microsoft.com/office/drawing/2014/main" id="{BBC97DBE-B7C9-509D-6AA4-FB7255AB730D}"/>
                </a:ext>
              </a:extLst>
            </p:cNvPr>
            <p:cNvSpPr/>
            <p:nvPr/>
          </p:nvSpPr>
          <p:spPr>
            <a:xfrm>
              <a:off x="-283943" y="348519"/>
              <a:ext cx="352927" cy="1520663"/>
            </a:xfrm>
            <a:prstGeom prst="roundRect">
              <a:avLst/>
            </a:prstGeom>
            <a:solidFill>
              <a:srgbClr val="E7E6E6"/>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Specialist Referral</a:t>
              </a:r>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3" name="Rounded Rectangle 61">
              <a:extLst>
                <a:ext uri="{FF2B5EF4-FFF2-40B4-BE49-F238E27FC236}">
                  <a16:creationId xmlns:a16="http://schemas.microsoft.com/office/drawing/2014/main" id="{2944EBF1-BFBA-E9C5-D6EE-82207B086CE4}"/>
                </a:ext>
              </a:extLst>
            </p:cNvPr>
            <p:cNvSpPr/>
            <p:nvPr/>
          </p:nvSpPr>
          <p:spPr>
            <a:xfrm>
              <a:off x="-291735" y="5270479"/>
              <a:ext cx="368953" cy="1216152"/>
            </a:xfrm>
            <a:prstGeom prst="roundRect">
              <a:avLst/>
            </a:prstGeom>
            <a:solidFill>
              <a:srgbClr val="E7E6E6"/>
            </a:solidFill>
            <a:ln w="12700" cap="flat" cmpd="sng" algn="ctr">
              <a:solidFill>
                <a:srgbClr val="5B9BD5">
                  <a:shade val="50000"/>
                </a:srgb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Specialist Referral</a:t>
              </a:r>
              <a:endParaRPr kumimoji="0" lang="en-GB" sz="12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6" name="Rounded Rectangle 46">
            <a:extLst>
              <a:ext uri="{FF2B5EF4-FFF2-40B4-BE49-F238E27FC236}">
                <a16:creationId xmlns:a16="http://schemas.microsoft.com/office/drawing/2014/main" id="{5A65EB8B-13C8-D19F-C0E1-9CA0AFBAED60}"/>
              </a:ext>
            </a:extLst>
          </p:cNvPr>
          <p:cNvSpPr/>
          <p:nvPr/>
        </p:nvSpPr>
        <p:spPr>
          <a:xfrm>
            <a:off x="1607936" y="3268858"/>
            <a:ext cx="4473053" cy="444369"/>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Calibri" panose="020F0502020204030204"/>
              </a:rPr>
              <a:t>Urgent Equipment </a:t>
            </a: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7" name="Rounded Rectangle 24">
            <a:extLst>
              <a:ext uri="{FF2B5EF4-FFF2-40B4-BE49-F238E27FC236}">
                <a16:creationId xmlns:a16="http://schemas.microsoft.com/office/drawing/2014/main" id="{E1273AB5-30C8-3876-2329-0BB1A4CA0EC7}"/>
              </a:ext>
            </a:extLst>
          </p:cNvPr>
          <p:cNvSpPr/>
          <p:nvPr/>
        </p:nvSpPr>
        <p:spPr>
          <a:xfrm>
            <a:off x="1630839" y="4406218"/>
            <a:ext cx="4473056" cy="444369"/>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Urgent Catheter </a:t>
            </a:r>
            <a:r>
              <a:rPr lang="en-GB" sz="1400" b="1" kern="0" dirty="0">
                <a:solidFill>
                  <a:prstClr val="black"/>
                </a:solidFill>
                <a:latin typeface="Calibri" panose="020F0502020204030204"/>
              </a:rPr>
              <a:t>C</a:t>
            </a: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are </a:t>
            </a:r>
          </a:p>
        </p:txBody>
      </p:sp>
      <p:sp>
        <p:nvSpPr>
          <p:cNvPr id="78" name="Rounded Rectangle 49">
            <a:extLst>
              <a:ext uri="{FF2B5EF4-FFF2-40B4-BE49-F238E27FC236}">
                <a16:creationId xmlns:a16="http://schemas.microsoft.com/office/drawing/2014/main" id="{D848F000-7371-9D05-A78F-5437F05512B9}"/>
              </a:ext>
            </a:extLst>
          </p:cNvPr>
          <p:cNvSpPr/>
          <p:nvPr/>
        </p:nvSpPr>
        <p:spPr>
          <a:xfrm>
            <a:off x="1630839" y="3854735"/>
            <a:ext cx="4473053" cy="444369"/>
          </a:xfrm>
          <a:prstGeom prst="roundRect">
            <a:avLst/>
          </a:prstGeom>
          <a:solidFill>
            <a:srgbClr val="E6CD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Confusion Delirium </a:t>
            </a:r>
          </a:p>
        </p:txBody>
      </p:sp>
      <p:sp>
        <p:nvSpPr>
          <p:cNvPr id="79" name="Rounded Rectangle 55">
            <a:extLst>
              <a:ext uri="{FF2B5EF4-FFF2-40B4-BE49-F238E27FC236}">
                <a16:creationId xmlns:a16="http://schemas.microsoft.com/office/drawing/2014/main" id="{426EE5A9-CA1F-08C5-6824-1E5FE56ED722}"/>
              </a:ext>
            </a:extLst>
          </p:cNvPr>
          <p:cNvSpPr/>
          <p:nvPr/>
        </p:nvSpPr>
        <p:spPr>
          <a:xfrm>
            <a:off x="7632584" y="4876786"/>
            <a:ext cx="2847201" cy="398595"/>
          </a:xfrm>
          <a:prstGeom prst="roundRect">
            <a:avLst/>
          </a:prstGeom>
          <a:solidFill>
            <a:srgbClr val="FFC000">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Community Teams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0" name="Rounded Rectangle 45">
            <a:extLst>
              <a:ext uri="{FF2B5EF4-FFF2-40B4-BE49-F238E27FC236}">
                <a16:creationId xmlns:a16="http://schemas.microsoft.com/office/drawing/2014/main" id="{DAF12DE7-B40C-BE56-7A96-8D215CE50FC5}"/>
              </a:ext>
            </a:extLst>
          </p:cNvPr>
          <p:cNvSpPr/>
          <p:nvPr/>
        </p:nvSpPr>
        <p:spPr>
          <a:xfrm>
            <a:off x="7647865" y="5998008"/>
            <a:ext cx="2831920" cy="397212"/>
          </a:xfrm>
          <a:prstGeom prst="roundRect">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latin typeface="Calibri" panose="020F0502020204030204"/>
              </a:rPr>
              <a:t>Social Care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81" name="Picture 80">
            <a:extLst>
              <a:ext uri="{FF2B5EF4-FFF2-40B4-BE49-F238E27FC236}">
                <a16:creationId xmlns:a16="http://schemas.microsoft.com/office/drawing/2014/main" id="{3F5C7BB2-B0C8-CDC5-C062-53AE92C71BD9}"/>
              </a:ext>
            </a:extLst>
          </p:cNvPr>
          <p:cNvPicPr>
            <a:picLocks noChangeAspect="1"/>
          </p:cNvPicPr>
          <p:nvPr/>
        </p:nvPicPr>
        <p:blipFill>
          <a:blip r:embed="rId4"/>
          <a:stretch>
            <a:fillRect/>
          </a:stretch>
        </p:blipFill>
        <p:spPr>
          <a:xfrm>
            <a:off x="10606349" y="0"/>
            <a:ext cx="1524132" cy="688908"/>
          </a:xfrm>
          <a:prstGeom prst="rect">
            <a:avLst/>
          </a:prstGeom>
        </p:spPr>
      </p:pic>
      <p:sp>
        <p:nvSpPr>
          <p:cNvPr id="82" name="TextBox 81">
            <a:extLst>
              <a:ext uri="{FF2B5EF4-FFF2-40B4-BE49-F238E27FC236}">
                <a16:creationId xmlns:a16="http://schemas.microsoft.com/office/drawing/2014/main" id="{288C0F14-ACCA-A8E2-988C-761F729EBC3D}"/>
              </a:ext>
            </a:extLst>
          </p:cNvPr>
          <p:cNvSpPr txBox="1"/>
          <p:nvPr/>
        </p:nvSpPr>
        <p:spPr>
          <a:xfrm>
            <a:off x="3439486" y="75501"/>
            <a:ext cx="5595457" cy="584775"/>
          </a:xfrm>
          <a:prstGeom prst="rect">
            <a:avLst/>
          </a:prstGeom>
          <a:noFill/>
        </p:spPr>
        <p:txBody>
          <a:bodyPr wrap="square" rtlCol="0">
            <a:spAutoFit/>
          </a:bodyPr>
          <a:lstStyle/>
          <a:p>
            <a:pPr algn="ctr"/>
            <a:r>
              <a:rPr lang="en-GB" sz="3200" dirty="0"/>
              <a:t>Pathways  </a:t>
            </a:r>
          </a:p>
        </p:txBody>
      </p:sp>
      <p:sp>
        <p:nvSpPr>
          <p:cNvPr id="6" name="Rounded Rectangle 24">
            <a:extLst>
              <a:ext uri="{FF2B5EF4-FFF2-40B4-BE49-F238E27FC236}">
                <a16:creationId xmlns:a16="http://schemas.microsoft.com/office/drawing/2014/main" id="{507D3663-E098-1CE7-FAAA-AEBA035FFDA1}"/>
              </a:ext>
            </a:extLst>
          </p:cNvPr>
          <p:cNvSpPr/>
          <p:nvPr/>
        </p:nvSpPr>
        <p:spPr>
          <a:xfrm>
            <a:off x="1630839" y="4970223"/>
            <a:ext cx="4473056" cy="444369"/>
          </a:xfrm>
          <a:prstGeom prst="roundRect">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prstClr val="black"/>
                </a:solidFill>
                <a:latin typeface="Calibri" panose="020F0502020204030204"/>
              </a:rPr>
              <a:t>Diabetes </a:t>
            </a: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
        <p:nvSpPr>
          <p:cNvPr id="7" name="Rounded Rectangle 49">
            <a:extLst>
              <a:ext uri="{FF2B5EF4-FFF2-40B4-BE49-F238E27FC236}">
                <a16:creationId xmlns:a16="http://schemas.microsoft.com/office/drawing/2014/main" id="{8F976402-DAB2-05CE-C869-D2202F5BB824}"/>
              </a:ext>
            </a:extLst>
          </p:cNvPr>
          <p:cNvSpPr/>
          <p:nvPr/>
        </p:nvSpPr>
        <p:spPr>
          <a:xfrm>
            <a:off x="1630839" y="5505005"/>
            <a:ext cx="4473053" cy="444369"/>
          </a:xfrm>
          <a:prstGeom prst="roundRect">
            <a:avLst/>
          </a:prstGeom>
          <a:solidFill>
            <a:srgbClr val="E6CD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ysClr val="windowText" lastClr="000000"/>
                </a:solidFill>
                <a:latin typeface="Calibri" panose="020F0502020204030204"/>
              </a:rPr>
              <a:t>Carer Break down </a:t>
            </a:r>
            <a:r>
              <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rPr>
              <a:t> </a:t>
            </a:r>
          </a:p>
        </p:txBody>
      </p:sp>
      <p:sp>
        <p:nvSpPr>
          <p:cNvPr id="8" name="Rounded Rectangle 46">
            <a:extLst>
              <a:ext uri="{FF2B5EF4-FFF2-40B4-BE49-F238E27FC236}">
                <a16:creationId xmlns:a16="http://schemas.microsoft.com/office/drawing/2014/main" id="{A421E12D-A08F-49ED-E2F4-382ED4BD7879}"/>
              </a:ext>
            </a:extLst>
          </p:cNvPr>
          <p:cNvSpPr/>
          <p:nvPr/>
        </p:nvSpPr>
        <p:spPr>
          <a:xfrm>
            <a:off x="1635176" y="6031441"/>
            <a:ext cx="4473053" cy="444369"/>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ysClr val="windowText" lastClr="000000"/>
                </a:solidFill>
                <a:latin typeface="Calibri" panose="020F0502020204030204"/>
              </a:rPr>
              <a:t>SOB, UTI, House Bound,  </a:t>
            </a:r>
            <a:endParaRPr kumimoji="0" lang="en-GB" sz="14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46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147717" y="90130"/>
            <a:ext cx="8081654" cy="538992"/>
          </a:xfrm>
        </p:spPr>
        <p:txBody>
          <a:bodyPr rtlCol="0">
            <a:normAutofit fontScale="90000"/>
          </a:bodyPr>
          <a:lstStyle/>
          <a:p>
            <a:pPr rtl="0"/>
            <a:r>
              <a:rPr lang="en-GB" dirty="0"/>
              <a:t>Patient Presentations </a:t>
            </a:r>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rtlCol="0"/>
          <a:lstStyle/>
          <a:p>
            <a:pPr rtl="0"/>
            <a:fld id="{294A09A9-5501-47C1-A89A-A340965A2BE2}" type="slidenum">
              <a:rPr lang="en-GB" smtClean="0"/>
              <a:pPr rtl="0"/>
              <a:t>9</a:t>
            </a:fld>
            <a:endParaRPr lang="en-GB"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12"/>
          </p:nvPr>
        </p:nvSpPr>
        <p:spPr>
          <a:xfrm>
            <a:off x="1494790" y="6332220"/>
            <a:ext cx="1497330" cy="247651"/>
          </a:xfrm>
        </p:spPr>
        <p:txBody>
          <a:bodyPr rtlCol="0"/>
          <a:lstStyle/>
          <a:p>
            <a:pPr rtl="0"/>
            <a:r>
              <a:rPr lang="en-GB" dirty="0"/>
              <a:t>Hospital at Home</a:t>
            </a:r>
          </a:p>
        </p:txBody>
      </p:sp>
      <p:sp>
        <p:nvSpPr>
          <p:cNvPr id="4" name="Date Placeholder 3">
            <a:extLst>
              <a:ext uri="{FF2B5EF4-FFF2-40B4-BE49-F238E27FC236}">
                <a16:creationId xmlns:a16="http://schemas.microsoft.com/office/drawing/2014/main" id="{B9865729-8F7C-E34E-AA31-9352CF6D9EB9}"/>
              </a:ext>
            </a:extLst>
          </p:cNvPr>
          <p:cNvSpPr>
            <a:spLocks noGrp="1"/>
          </p:cNvSpPr>
          <p:nvPr>
            <p:ph type="dt" sz="half" idx="11"/>
          </p:nvPr>
        </p:nvSpPr>
        <p:spPr>
          <a:xfrm>
            <a:off x="2992120" y="6332220"/>
            <a:ext cx="1313180" cy="247651"/>
          </a:xfrm>
        </p:spPr>
        <p:txBody>
          <a:bodyPr rtlCol="0"/>
          <a:lstStyle/>
          <a:p>
            <a:pPr rtl="0"/>
            <a:fld id="{A7DE502B-E3CB-438D-B6DA-D89E06EA4A78}" type="datetime3">
              <a:rPr lang="en-GB" smtClean="0"/>
              <a:t>16 February, 2024</a:t>
            </a:fld>
            <a:endParaRPr lang="en-GB" dirty="0"/>
          </a:p>
        </p:txBody>
      </p:sp>
      <p:pic>
        <p:nvPicPr>
          <p:cNvPr id="2" name="Picture 1">
            <a:extLst>
              <a:ext uri="{FF2B5EF4-FFF2-40B4-BE49-F238E27FC236}">
                <a16:creationId xmlns:a16="http://schemas.microsoft.com/office/drawing/2014/main" id="{5A7B282C-0DF2-3BC2-F074-2BABBEB5C350}"/>
              </a:ext>
            </a:extLst>
          </p:cNvPr>
          <p:cNvPicPr>
            <a:picLocks noChangeAspect="1"/>
          </p:cNvPicPr>
          <p:nvPr/>
        </p:nvPicPr>
        <p:blipFill>
          <a:blip r:embed="rId3"/>
          <a:stretch>
            <a:fillRect/>
          </a:stretch>
        </p:blipFill>
        <p:spPr>
          <a:xfrm>
            <a:off x="10542522" y="31459"/>
            <a:ext cx="1524132" cy="688908"/>
          </a:xfrm>
          <a:prstGeom prst="rect">
            <a:avLst/>
          </a:prstGeom>
        </p:spPr>
      </p:pic>
      <p:graphicFrame>
        <p:nvGraphicFramePr>
          <p:cNvPr id="7" name="Diagram 6">
            <a:extLst>
              <a:ext uri="{FF2B5EF4-FFF2-40B4-BE49-F238E27FC236}">
                <a16:creationId xmlns:a16="http://schemas.microsoft.com/office/drawing/2014/main" id="{BEAA4FB2-F85E-DAFB-BC03-0D366FB7409F}"/>
              </a:ext>
            </a:extLst>
          </p:cNvPr>
          <p:cNvGraphicFramePr/>
          <p:nvPr>
            <p:extLst>
              <p:ext uri="{D42A27DB-BD31-4B8C-83A1-F6EECF244321}">
                <p14:modId xmlns:p14="http://schemas.microsoft.com/office/powerpoint/2010/main" val="1320114612"/>
              </p:ext>
            </p:extLst>
          </p:nvPr>
        </p:nvGraphicFramePr>
        <p:xfrm>
          <a:off x="281354" y="852853"/>
          <a:ext cx="10981592" cy="5479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1537536"/>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Stockpor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{5CD14D3F-C3F2-4898-B00A-9F574F033E62}tf78853419_win32</Template>
  <TotalTime>1282</TotalTime>
  <Words>2115</Words>
  <Application>Microsoft Office PowerPoint</Application>
  <PresentationFormat>Widescreen</PresentationFormat>
  <Paragraphs>324</Paragraphs>
  <Slides>28</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Arial Narrow</vt:lpstr>
      <vt:lpstr>Calibri</vt:lpstr>
      <vt:lpstr>Franklin Gothic Book</vt:lpstr>
      <vt:lpstr>Franklin Gothic Demi</vt:lpstr>
      <vt:lpstr>Frutiger W01</vt:lpstr>
      <vt:lpstr>Gill Sans MT</vt:lpstr>
      <vt:lpstr>Google Sans</vt:lpstr>
      <vt:lpstr>Verdana</vt:lpstr>
      <vt:lpstr>Walbaum Display</vt:lpstr>
      <vt:lpstr>Wingdings</vt:lpstr>
      <vt:lpstr>Theme1</vt:lpstr>
      <vt:lpstr>Stockport theme</vt:lpstr>
      <vt:lpstr>3DFloatVTI</vt:lpstr>
      <vt:lpstr>PowerPoint Presentation</vt:lpstr>
      <vt:lpstr>UCRs across GM </vt:lpstr>
      <vt:lpstr>UCR referrals from CAS</vt:lpstr>
      <vt:lpstr>Integrated Urgent Crisis Response  Tameside &amp; Glossop Integrated Care Foundation Trust</vt:lpstr>
      <vt:lpstr>Introduction</vt:lpstr>
      <vt:lpstr>Our Team </vt:lpstr>
      <vt:lpstr> Criteria   </vt:lpstr>
      <vt:lpstr>PowerPoint Presentation</vt:lpstr>
      <vt:lpstr>Patient Presentations </vt:lpstr>
      <vt:lpstr> Performance   </vt:lpstr>
      <vt:lpstr>Thank you</vt:lpstr>
      <vt:lpstr>Urgent Community Response and Virtual Ward</vt:lpstr>
      <vt:lpstr>UCR and VW collaboration</vt:lpstr>
      <vt:lpstr>How do you contact us?</vt:lpstr>
      <vt:lpstr>What can we offer?</vt:lpstr>
      <vt:lpstr>Pathways</vt:lpstr>
      <vt:lpstr>What are our opportunities to work together?</vt:lpstr>
      <vt:lpstr>Case study</vt:lpstr>
      <vt:lpstr>THANK YOU</vt:lpstr>
      <vt:lpstr>2Hr UCR/ Rapid Response/ Hospital at Home </vt:lpstr>
      <vt:lpstr>What do we do ??</vt:lpstr>
      <vt:lpstr>Available in the Service / Our Team </vt:lpstr>
      <vt:lpstr>Inclusion/Exclusion criteria</vt:lpstr>
      <vt:lpstr>Single Point of Access (SPoA) for all services</vt:lpstr>
      <vt:lpstr>The below table describes the Hospital at Home Pathways including criteria and how the H@H differentiate from the Rapid Response offer:</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Ward Tameside &amp; Glossop Integrated Care Foundation Trust</dc:title>
  <dc:creator>Anyasodor Brian</dc:creator>
  <cp:lastModifiedBy>Rachael Ingram</cp:lastModifiedBy>
  <cp:revision>6</cp:revision>
  <dcterms:created xsi:type="dcterms:W3CDTF">2023-11-07T08:31:37Z</dcterms:created>
  <dcterms:modified xsi:type="dcterms:W3CDTF">2024-02-16T11:35:47Z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